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4" r:id="rId4"/>
    <p:sldId id="265" r:id="rId5"/>
    <p:sldId id="263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0F543-48C8-47FE-B651-34A94C483F70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ACFA4-1C9E-4319-A58D-C073534C3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1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ACFA4-1C9E-4319-A58D-C073534C33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0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9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3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1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2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3E3B-863C-44C8-AAAC-4D4E65306248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6FE0-9956-4413-B72E-4CF2EABE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2056" name="Group 5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66" name="Picture 6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" name="Picture 9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57" name="Group 10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58" name="Picture 11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4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" name="Picture 15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" name="Picture 18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21" y="3183614"/>
            <a:ext cx="3124200" cy="33337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37" y="1974202"/>
            <a:ext cx="4724400" cy="45952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20763681">
            <a:off x="751022" y="1596837"/>
            <a:ext cx="77452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Môn: NGỮ VĂN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7690" y="1179232"/>
            <a:ext cx="718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smtClean="0">
                <a:solidFill>
                  <a:srgbClr val="002060"/>
                </a:solidFill>
              </a:rPr>
              <a:t>Tiếng Việt</a:t>
            </a:r>
            <a:r>
              <a:rPr lang="en-US" sz="3200" b="1" smtClean="0">
                <a:solidFill>
                  <a:srgbClr val="002060"/>
                </a:solidFill>
              </a:rPr>
              <a:t>:</a:t>
            </a:r>
            <a:r>
              <a:rPr lang="en-US" sz="4400" smtClean="0">
                <a:solidFill>
                  <a:srgbClr val="002060"/>
                </a:solidFill>
              </a:rPr>
              <a:t> </a:t>
            </a:r>
            <a:r>
              <a:rPr lang="en-US" sz="4000" b="1" smtClean="0">
                <a:solidFill>
                  <a:srgbClr val="FF0000"/>
                </a:solidFill>
              </a:rPr>
              <a:t>CÂU TRẦN THUẬT ĐƠN</a:t>
            </a:r>
            <a:endParaRPr 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son\Picture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" y="13855"/>
            <a:ext cx="9121167" cy="682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3789426" y="1295400"/>
            <a:ext cx="2077974" cy="732010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vi-VN" sz="1800" smtClean="0">
                <a:latin typeface="Times New Roman" panose="02020603050405020304" pitchFamily="18" charset="0"/>
              </a:rPr>
              <a:t>         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1905000" y="2424718"/>
            <a:ext cx="527526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800600" y="2013555"/>
            <a:ext cx="0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905000" y="2426738"/>
            <a:ext cx="0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180263" y="2426738"/>
            <a:ext cx="0" cy="38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7650" y="2799368"/>
            <a:ext cx="3962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vi-VN" sz="28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Xét theo mục đích nói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75313" y="2825200"/>
            <a:ext cx="3011487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vi-VN" sz="28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Xét theo cấu tạo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54038" y="35613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674813" y="35613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703513" y="35613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10000" y="35613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9"/>
          <p:cNvSpPr>
            <a:spLocks noChangeShapeType="1"/>
          </p:cNvSpPr>
          <p:nvPr/>
        </p:nvSpPr>
        <p:spPr bwMode="auto">
          <a:xfrm>
            <a:off x="6313488" y="3601055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7888288" y="3601055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03188" y="4032423"/>
            <a:ext cx="952500" cy="12001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 Trần thuật</a:t>
            </a:r>
            <a:endParaRPr lang="en-US" alt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1166813" y="4026505"/>
            <a:ext cx="950912" cy="12001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 Nghi vấn</a:t>
            </a:r>
            <a:endParaRPr lang="en-US" alt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228850" y="4026505"/>
            <a:ext cx="950913" cy="12001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 </a:t>
            </a:r>
            <a:endParaRPr lang="en-US" altLang="vi-VN" sz="2400" b="1" i="1">
              <a:solidFill>
                <a:srgbClr val="990099"/>
              </a:solidFill>
              <a:latin typeface="Times New Roman" pitchFamily="18" charset="0"/>
            </a:endParaRPr>
          </a:p>
          <a:p>
            <a:pPr algn="ctr"/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Cầu khiến</a:t>
            </a:r>
            <a:endParaRPr lang="en-US" alt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3332163" y="4018568"/>
            <a:ext cx="952500" cy="12001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 Cảm thán</a:t>
            </a:r>
            <a:endParaRPr lang="en-US" alt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830888" y="4043968"/>
            <a:ext cx="950912" cy="8302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vi-VN" sz="2400" b="1">
                <a:solidFill>
                  <a:srgbClr val="008000"/>
                </a:solidFill>
                <a:latin typeface="Times New Roman" pitchFamily="18" charset="0"/>
              </a:rPr>
              <a:t>đơn</a:t>
            </a:r>
            <a:endParaRPr lang="en-US" altLang="vi-VN" sz="2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7373938" y="4053493"/>
            <a:ext cx="952500" cy="8302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400" b="1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altLang="vi-VN" sz="2400" b="1">
                <a:solidFill>
                  <a:srgbClr val="008000"/>
                </a:solidFill>
                <a:latin typeface="Times New Roman" pitchFamily="18" charset="0"/>
              </a:rPr>
              <a:t>ghép</a:t>
            </a:r>
            <a:endParaRPr lang="en-US" altLang="vi-VN" sz="2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3" name="Rectangle 7"/>
          <p:cNvSpPr txBox="1">
            <a:spLocks noChangeArrowheads="1"/>
          </p:cNvSpPr>
          <p:nvPr/>
        </p:nvSpPr>
        <p:spPr>
          <a:xfrm>
            <a:off x="1259162" y="78562"/>
            <a:ext cx="7011987" cy="9535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vi-VN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vi-VN" sz="180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vi-VN" b="1" smtClean="0">
                <a:solidFill>
                  <a:srgbClr val="C00000"/>
                </a:solidFill>
                <a:latin typeface="Times New Roman" panose="02020603050405020304" pitchFamily="18" charset="0"/>
              </a:rPr>
              <a:t>ÔN LẠI KIẾN THỨC VỀ CÂU</a:t>
            </a:r>
            <a:endParaRPr lang="en-US" altLang="vi-VN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615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34925" y="1120363"/>
            <a:ext cx="44958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600" b="1" dirty="0">
                <a:solidFill>
                  <a:srgbClr val="FF0000"/>
                </a:solidFill>
                <a:latin typeface="Times New Roman" pitchFamily="18" charset="0"/>
              </a:rPr>
              <a:t>I/ </a:t>
            </a:r>
            <a:r>
              <a:rPr lang="en-US" altLang="vi-VN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altLang="vi-VN" sz="2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itchFamily="18" charset="0"/>
              </a:rPr>
              <a:t>trần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itchFamily="18" charset="0"/>
              </a:rPr>
              <a:t>thuật</a:t>
            </a:r>
            <a:r>
              <a:rPr lang="en-US" altLang="vi-VN" sz="2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itchFamily="18" charset="0"/>
              </a:rPr>
              <a:t>đơn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altLang="vi-VN" sz="2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altLang="vi-VN" sz="26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2998" y="1601090"/>
            <a:ext cx="245903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400" b="1" i="1">
                <a:solidFill>
                  <a:srgbClr val="0070C0"/>
                </a:solidFill>
                <a:latin typeface="Times New Roman" pitchFamily="18" charset="0"/>
              </a:rPr>
              <a:t>1. Tìm hiểu ví dụ:</a:t>
            </a:r>
            <a:endParaRPr lang="en-US" altLang="vi-VN" sz="2400" b="1" i="1" u="sng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6375" y="3346623"/>
            <a:ext cx="7594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  c)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Hôm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qua,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Lan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Hoa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cùng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được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cô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giáo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khen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3038" y="3949873"/>
            <a:ext cx="7858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  d)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Em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rất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ghét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tính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kiêu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căng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của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nhân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vật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Dế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Mèn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2138535"/>
            <a:ext cx="814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  a)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Mị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Nương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là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con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gái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của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vua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Hùng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thứ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18.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743373"/>
            <a:ext cx="7772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  b)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Buổi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sáng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mặt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hồ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trong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xanh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phẳng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altLang="vi-VN" sz="2400" b="1" i="1" dirty="0" err="1">
                <a:solidFill>
                  <a:srgbClr val="009900"/>
                </a:solidFill>
                <a:latin typeface="Times New Roman" pitchFamily="18" charset="0"/>
              </a:rPr>
              <a:t>lặng</a:t>
            </a:r>
            <a:r>
              <a:rPr lang="en-US" altLang="vi-VN" sz="2400" b="1" i="1" dirty="0">
                <a:solidFill>
                  <a:srgbClr val="0099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292350" y="2527473"/>
            <a:ext cx="38258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885825" y="2533823"/>
            <a:ext cx="12811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2166938" y="2178223"/>
            <a:ext cx="130175" cy="376237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249363" y="2470323"/>
            <a:ext cx="4918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FF3300"/>
                </a:solidFill>
                <a:latin typeface=".VnTime" pitchFamily="34" charset="0"/>
              </a:rPr>
              <a:t>CN                                                VN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3170238" y="2803698"/>
            <a:ext cx="161925" cy="371475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3300413" y="3129135"/>
            <a:ext cx="133032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4819650" y="3130723"/>
            <a:ext cx="133032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2316163" y="3140248"/>
            <a:ext cx="823912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476500" y="3124373"/>
            <a:ext cx="44942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FF3300"/>
                </a:solidFill>
                <a:latin typeface=".VnTime" pitchFamily="34" charset="0"/>
              </a:rPr>
              <a:t>CN              VN1                       VN2</a:t>
            </a: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3343275" y="3399010"/>
            <a:ext cx="130175" cy="4191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V="1">
            <a:off x="2212975" y="3738735"/>
            <a:ext cx="4540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V="1">
            <a:off x="3473450" y="3740323"/>
            <a:ext cx="288766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111375" y="3705398"/>
            <a:ext cx="3708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FF3300"/>
                </a:solidFill>
                <a:latin typeface=".VnTime" pitchFamily="34" charset="0"/>
              </a:rPr>
              <a:t>CN1    CN2                       VN</a:t>
            </a: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2843213" y="3738735"/>
            <a:ext cx="4556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>
            <a:off x="1249363" y="3970510"/>
            <a:ext cx="130175" cy="4191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823913" y="435151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381125" y="4362623"/>
            <a:ext cx="5541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747713" y="4420063"/>
            <a:ext cx="48466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800" b="1">
                <a:solidFill>
                  <a:srgbClr val="FF3300"/>
                </a:solidFill>
                <a:latin typeface=".VnTime" pitchFamily="34" charset="0"/>
              </a:rPr>
              <a:t>CN                                                    VN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176797" y="5980845"/>
            <a:ext cx="333533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400" b="1" i="1">
                <a:solidFill>
                  <a:srgbClr val="0070C0"/>
                </a:solidFill>
                <a:latin typeface="Times New Roman" pitchFamily="18" charset="0"/>
              </a:rPr>
              <a:t>2. Ghi nhớ: </a:t>
            </a:r>
            <a:r>
              <a:rPr lang="en-US" altLang="vi-VN" sz="2400" b="1">
                <a:latin typeface="Times New Roman" pitchFamily="18" charset="0"/>
              </a:rPr>
              <a:t>(sgk/101)</a:t>
            </a:r>
            <a:endParaRPr lang="en-US" altLang="vi-VN" sz="2400" b="1" u="sng"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2313" y="6798"/>
            <a:ext cx="88831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u="sng" dirty="0" err="1" smtClean="0"/>
              <a:t>Phần</a:t>
            </a:r>
            <a:r>
              <a:rPr lang="en-US" sz="2600" b="1" i="1" u="sng" dirty="0" smtClean="0"/>
              <a:t> </a:t>
            </a:r>
            <a:r>
              <a:rPr lang="en-US" sz="2600" b="1" i="1" u="sng" dirty="0" err="1" smtClean="0"/>
              <a:t>B</a:t>
            </a:r>
            <a:r>
              <a:rPr lang="en-US" sz="2600" b="1" i="1" dirty="0" err="1" smtClean="0"/>
              <a:t>.Tiếng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Việt</a:t>
            </a:r>
            <a:endParaRPr lang="en-US" sz="2600" b="1" i="1" dirty="0" smtClean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CÂU TRẦN THUẬT ĐƠN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6405708" y="2223065"/>
            <a:ext cx="243349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400" b="1" i="1" smtClean="0">
                <a:solidFill>
                  <a:srgbClr val="FF0000"/>
                </a:solidFill>
                <a:latin typeface="Times New Roman" pitchFamily="18" charset="0"/>
              </a:rPr>
              <a:t>-&gt; giới thiệu</a:t>
            </a:r>
            <a:endParaRPr lang="en-US" altLang="vi-VN" sz="24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516543" y="2832680"/>
            <a:ext cx="243349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400" b="1" i="1" smtClean="0">
                <a:solidFill>
                  <a:srgbClr val="FF0000"/>
                </a:solidFill>
                <a:latin typeface="Times New Roman" pitchFamily="18" charset="0"/>
              </a:rPr>
              <a:t>-&gt; tả</a:t>
            </a:r>
            <a:endParaRPr lang="en-US" altLang="vi-VN" sz="24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6668943" y="3414585"/>
            <a:ext cx="243349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400" b="1" i="1" smtClean="0">
                <a:solidFill>
                  <a:srgbClr val="FF0000"/>
                </a:solidFill>
                <a:latin typeface="Times New Roman" pitchFamily="18" charset="0"/>
              </a:rPr>
              <a:t>-&gt; kể</a:t>
            </a:r>
            <a:endParaRPr lang="en-US" altLang="vi-VN" sz="24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7126153" y="4024200"/>
            <a:ext cx="188926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400" b="1" i="1" smtClean="0">
                <a:solidFill>
                  <a:srgbClr val="FF0000"/>
                </a:solidFill>
                <a:latin typeface="Times New Roman" pitchFamily="18" charset="0"/>
              </a:rPr>
              <a:t>-&gt; Nêu ý kiến</a:t>
            </a:r>
            <a:endParaRPr lang="en-US" altLang="vi-VN" sz="24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28600" y="4985152"/>
            <a:ext cx="8610600" cy="7778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vi-VN" sz="2400" b="1" smtClean="0">
                <a:solidFill>
                  <a:srgbClr val="FF0000"/>
                </a:solidFill>
                <a:latin typeface="Times New Roman" pitchFamily="18" charset="0"/>
              </a:rPr>
              <a:t> Mục đích: trần thuật + Cấu tạo: một cụm chủ vị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vi-VN" sz="2400" b="1" smtClean="0">
                <a:solidFill>
                  <a:srgbClr val="FF0000"/>
                </a:solidFill>
                <a:latin typeface="Times New Roman" pitchFamily="18" charset="0"/>
              </a:rPr>
              <a:t>= CÂU TRẦN THUẬT ĐƠN </a:t>
            </a:r>
            <a:endParaRPr lang="en-US" altLang="vi-VN" sz="24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46" grpId="0"/>
      <p:bldP spid="48" grpId="0"/>
      <p:bldP spid="49" grpId="0"/>
      <p:bldP spid="50" grpId="0"/>
      <p:bldP spid="51" grpId="0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26356" y="5803770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Bà đỡ Trần là người huyện Đông Triều.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9700" y="765175"/>
          <a:ext cx="8864599" cy="487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628"/>
                <a:gridCol w="4136717"/>
                <a:gridCol w="2603254"/>
              </a:tblGrid>
              <a:tr h="835025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987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329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17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smtClean="0"/>
                    </a:p>
                    <a:p>
                      <a:endParaRPr lang="en-US" sz="1800" smtClean="0"/>
                    </a:p>
                    <a:p>
                      <a:endParaRPr lang="en-US" sz="1800" smtClean="0"/>
                    </a:p>
                    <a:p>
                      <a:endParaRPr lang="en-US" sz="12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4625" y="2028825"/>
            <a:ext cx="164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/>
              <a:t>Bà đỡ</a:t>
            </a:r>
            <a:r>
              <a:rPr lang="en-US" sz="2200">
                <a:latin typeface=".VnTime" pitchFamily="34" charset="0"/>
              </a:rPr>
              <a:t> </a:t>
            </a:r>
            <a:r>
              <a:rPr lang="en-US" sz="2200"/>
              <a:t>Trần</a:t>
            </a:r>
            <a:endParaRPr lang="en-US" sz="2200">
              <a:latin typeface=".VnTime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66950" y="2039938"/>
            <a:ext cx="3543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/>
              <a:t>là người huyện Đông Triều</a:t>
            </a:r>
            <a:endParaRPr lang="en-US" sz="2200">
              <a:latin typeface=".VnTime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2763" y="5983498"/>
            <a:ext cx="8577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Hình </a:t>
            </a:r>
            <a:r>
              <a:rPr lang="en-US" sz="2200" smtClean="0"/>
              <a:t>vuông</a:t>
            </a:r>
            <a:r>
              <a:rPr lang="en-US" sz="2200" smtClean="0">
                <a:latin typeface=".VnTime" pitchFamily="34" charset="0"/>
              </a:rPr>
              <a:t> </a:t>
            </a:r>
            <a:r>
              <a:rPr lang="en-US" sz="2200"/>
              <a:t>là tứ giác có bốn góc vuông và bốn cạnh bằng nhau</a:t>
            </a:r>
            <a:r>
              <a:rPr lang="en-US" sz="2200">
                <a:latin typeface=".VnTime" pitchFamily="34" charset="0"/>
              </a:rPr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6525" y="3138488"/>
            <a:ext cx="18684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Hình vuông</a:t>
            </a:r>
            <a:endParaRPr lang="en-US" sz="2200">
              <a:latin typeface=".VnTime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86000" y="2957513"/>
            <a:ext cx="4000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/>
              <a:t>là tứ giác có bốn góc vuông và bốn cạnh bằng nhau</a:t>
            </a:r>
            <a:r>
              <a:rPr lang="en-US" sz="2200">
                <a:latin typeface=".VnTime" pitchFamily="34" charset="0"/>
              </a:rPr>
              <a:t>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6423" y="5808214"/>
            <a:ext cx="8305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Ngày thứ năm trên đảo Cô Tô là một ngày trong trẻo, sáng sủa.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49225" y="4046538"/>
            <a:ext cx="21256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/>
              <a:t>Ngày thứ năm trên đảo Cô Tô</a:t>
            </a:r>
            <a:endParaRPr lang="en-US" sz="2200">
              <a:latin typeface=".VnTime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28850" y="4068763"/>
            <a:ext cx="4419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/>
              <a:t>là một ngày trong trẻo, sáng sủa.</a:t>
            </a:r>
            <a:r>
              <a:rPr lang="en-US" sz="2200">
                <a:latin typeface=".VnTime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30413" y="5810141"/>
            <a:ext cx="3898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d. Dế Mèn trêu chị Cốc là dại.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95525" y="4887913"/>
            <a:ext cx="9382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là dại.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7638" y="4892675"/>
            <a:ext cx="20494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Dế Mèn trêu chị Cốc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436938" y="2486025"/>
            <a:ext cx="2963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</a:rPr>
              <a:t>(là + cụm danh từ)</a:t>
            </a:r>
            <a:endParaRPr lang="en-US" sz="22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527425" y="3616325"/>
            <a:ext cx="28606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</a:rPr>
              <a:t>(là + cụm danh từ)</a:t>
            </a:r>
            <a:endParaRPr lang="en-US" sz="22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746375" y="4432300"/>
            <a:ext cx="3641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</a:rPr>
              <a:t>(là + cụm danh từ)</a:t>
            </a:r>
            <a:endParaRPr lang="en-US" sz="22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476750" y="5187950"/>
            <a:ext cx="189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(là + tính từ)</a:t>
            </a:r>
            <a:endParaRPr lang="en-US" sz="24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6429375" y="2062163"/>
            <a:ext cx="2514600" cy="696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giới thiệu</a:t>
            </a:r>
            <a:endParaRPr lang="en-US" sz="22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9700" y="939800"/>
            <a:ext cx="56086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Đặc điểm của câu trần thuật đơn có từ </a:t>
            </a:r>
            <a:r>
              <a:rPr lang="en-US" sz="2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>
                <a:solidFill>
                  <a:srgbClr val="0070C0"/>
                </a:solidFill>
              </a:rPr>
              <a:t>:</a:t>
            </a:r>
            <a:endParaRPr lang="en-US" sz="2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00800" y="782638"/>
            <a:ext cx="26066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 Các kiểu câu trần thuật đơn có từ </a:t>
            </a:r>
            <a:r>
              <a:rPr lang="en-US" sz="2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04825" y="1609725"/>
            <a:ext cx="164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>
                <a:solidFill>
                  <a:srgbClr val="7030A0"/>
                </a:solidFill>
              </a:rPr>
              <a:t>Chủ ngữ</a:t>
            </a:r>
            <a:endParaRPr lang="en-US" sz="2200" b="1">
              <a:solidFill>
                <a:srgbClr val="7030A0"/>
              </a:solidFill>
              <a:latin typeface=".VnTime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311525" y="1609725"/>
            <a:ext cx="164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>
                <a:solidFill>
                  <a:srgbClr val="7030A0"/>
                </a:solidFill>
              </a:rPr>
              <a:t>Vị ngữ</a:t>
            </a:r>
            <a:endParaRPr lang="en-US" sz="2200" b="1">
              <a:solidFill>
                <a:srgbClr val="7030A0"/>
              </a:solidFill>
              <a:latin typeface=".VnTime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77159"/>
              </p:ext>
            </p:extLst>
          </p:nvPr>
        </p:nvGraphicFramePr>
        <p:xfrm>
          <a:off x="128588" y="5698897"/>
          <a:ext cx="8878887" cy="109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412"/>
                <a:gridCol w="2610475"/>
              </a:tblGrid>
              <a:tr h="108290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Vị 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̃ 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được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cấu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tạo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“là” + DT (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cụm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DT) </a:t>
                      </a:r>
                    </a:p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“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” +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 (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cụm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TT) </a:t>
                      </a:r>
                    </a:p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ĐT (</a:t>
                      </a: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cụmĐT</a:t>
                      </a:r>
                      <a:endParaRPr lang="en-US" sz="220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64208" y="2039938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FF0000"/>
                </a:solidFill>
                <a:latin typeface="+mj-lt"/>
              </a:rPr>
              <a:t>là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9175" y="2957513"/>
            <a:ext cx="533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FF0000"/>
                </a:solidFill>
                <a:latin typeface="+mj-lt"/>
              </a:rPr>
              <a:t>là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32025" y="4062845"/>
            <a:ext cx="533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FF0000"/>
                </a:solidFill>
                <a:latin typeface="+mj-lt"/>
              </a:rPr>
              <a:t>là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92783" y="4889500"/>
            <a:ext cx="533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FF0000"/>
                </a:solidFill>
                <a:latin typeface="+mj-lt"/>
              </a:rPr>
              <a:t>là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6451600" y="3100388"/>
            <a:ext cx="2514600" cy="696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định nghĩa</a:t>
            </a:r>
            <a:endParaRPr lang="en-US" sz="22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6450013" y="4114800"/>
            <a:ext cx="2514600" cy="696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miêu tả</a:t>
            </a:r>
            <a:endParaRPr lang="en-US" sz="22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6429375" y="4903788"/>
            <a:ext cx="2514600" cy="698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đánh giá</a:t>
            </a:r>
            <a:endParaRPr lang="en-US" sz="22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242174" y="178223"/>
            <a:ext cx="550616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II/ Câu </a:t>
            </a:r>
            <a:r>
              <a:rPr lang="en-US" altLang="vi-VN" sz="2600" b="1">
                <a:solidFill>
                  <a:srgbClr val="FF0000"/>
                </a:solidFill>
                <a:latin typeface="Times New Roman" pitchFamily="18" charset="0"/>
              </a:rPr>
              <a:t>trần thuật đơn </a:t>
            </a: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có từ </a:t>
            </a:r>
            <a:r>
              <a:rPr lang="en-US" altLang="vi-VN" sz="2600" b="1" smtClean="0">
                <a:solidFill>
                  <a:srgbClr val="00B0F0"/>
                </a:solidFill>
                <a:latin typeface="Times New Roman" pitchFamily="18" charset="0"/>
              </a:rPr>
              <a:t>là</a:t>
            </a: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altLang="vi-VN" sz="2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  <p:bldP spid="12" grpId="0"/>
      <p:bldP spid="7" grpId="0"/>
      <p:bldP spid="7" grpId="1"/>
      <p:bldP spid="14" grpId="0"/>
      <p:bldP spid="15" grpId="0"/>
      <p:bldP spid="8" grpId="0"/>
      <p:bldP spid="8" grpId="1"/>
      <p:bldP spid="17" grpId="0"/>
      <p:bldP spid="18" grpId="0"/>
      <p:bldP spid="9" grpId="0"/>
      <p:bldP spid="9" grpId="1"/>
      <p:bldP spid="20" grpId="0"/>
      <p:bldP spid="21" grpId="0"/>
      <p:bldP spid="32" grpId="0"/>
      <p:bldP spid="33" grpId="0"/>
      <p:bldP spid="34" grpId="0"/>
      <p:bldP spid="35" grpId="0"/>
      <p:bldP spid="38" grpId="0" animBg="1"/>
      <p:bldP spid="3" grpId="0"/>
      <p:bldP spid="24" grpId="0"/>
      <p:bldP spid="25" grpId="0"/>
      <p:bldP spid="26" grpId="0"/>
      <p:bldP spid="10" grpId="0"/>
      <p:bldP spid="30" grpId="0"/>
      <p:bldP spid="31" grpId="0"/>
      <p:bldP spid="36" grpId="0"/>
      <p:bldP spid="37" grpId="0" animBg="1"/>
      <p:bldP spid="39" grpId="0" animBg="1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7594" y="330628"/>
            <a:ext cx="6615826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III/ Câu </a:t>
            </a:r>
            <a:r>
              <a:rPr lang="en-US" altLang="vi-VN" sz="2600" b="1">
                <a:solidFill>
                  <a:srgbClr val="FF0000"/>
                </a:solidFill>
                <a:latin typeface="Times New Roman" pitchFamily="18" charset="0"/>
              </a:rPr>
              <a:t>trần thuật </a:t>
            </a: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đơn </a:t>
            </a:r>
            <a:r>
              <a:rPr lang="en-US" altLang="vi-VN" sz="2600" b="1" u="sng" smtClean="0">
                <a:solidFill>
                  <a:srgbClr val="FF0000"/>
                </a:solidFill>
                <a:latin typeface="Times New Roman" pitchFamily="18" charset="0"/>
              </a:rPr>
              <a:t>không có </a:t>
            </a: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từ </a:t>
            </a:r>
            <a:r>
              <a:rPr lang="en-US" altLang="vi-VN" sz="2600" b="1" smtClean="0">
                <a:solidFill>
                  <a:srgbClr val="00B0F0"/>
                </a:solidFill>
                <a:latin typeface="Times New Roman" pitchFamily="18" charset="0"/>
              </a:rPr>
              <a:t>là</a:t>
            </a: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altLang="vi-VN" sz="2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42110" y="1371600"/>
            <a:ext cx="3581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600"/>
              <a:t>a/ Cả </a:t>
            </a:r>
            <a:r>
              <a:rPr lang="en-US" sz="2600" smtClean="0"/>
              <a:t> làng  thơm</a:t>
            </a:r>
            <a:r>
              <a:rPr lang="en-US" sz="2600"/>
              <a:t>.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91393" y="2346249"/>
            <a:ext cx="45841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600"/>
              <a:t>c/ </a:t>
            </a:r>
            <a:r>
              <a:rPr lang="en-US" sz="2600" smtClean="0"/>
              <a:t>Chúng  tôi  </a:t>
            </a:r>
            <a:r>
              <a:rPr lang="en-US" sz="2600"/>
              <a:t>tụ </a:t>
            </a:r>
            <a:r>
              <a:rPr lang="en-US" sz="2600" smtClean="0"/>
              <a:t> hội  </a:t>
            </a:r>
            <a:r>
              <a:rPr lang="en-US" sz="2600"/>
              <a:t>ở </a:t>
            </a:r>
            <a:r>
              <a:rPr lang="en-US" sz="2600" smtClean="0"/>
              <a:t> góc  </a:t>
            </a:r>
            <a:r>
              <a:rPr lang="en-US" sz="2600"/>
              <a:t>sân.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25133" y="3378082"/>
            <a:ext cx="647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600"/>
              <a:t>  d/ Chúng tôi </a:t>
            </a:r>
            <a:r>
              <a:rPr lang="en-US" sz="2600" smtClean="0"/>
              <a:t> </a:t>
            </a:r>
            <a:r>
              <a:rPr lang="en-US" sz="2600">
                <a:solidFill>
                  <a:srgbClr val="FF9900"/>
                </a:solidFill>
              </a:rPr>
              <a:t>không (chưa) </a:t>
            </a:r>
            <a:r>
              <a:rPr lang="en-US" sz="2600"/>
              <a:t>tụ hội ở góc sân. 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573645" y="1801528"/>
            <a:ext cx="6361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CN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480830" y="1787413"/>
            <a:ext cx="73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VN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462525" y="1766455"/>
            <a:ext cx="8858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604655" y="1752600"/>
            <a:ext cx="647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H="1">
            <a:off x="2473040" y="1479983"/>
            <a:ext cx="76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V="1">
            <a:off x="1475520" y="2750135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V="1">
            <a:off x="2999524" y="2750135"/>
            <a:ext cx="23344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814955" y="2741190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CN</a:t>
            </a:r>
          </a:p>
        </p:txBody>
      </p:sp>
      <p:sp>
        <p:nvSpPr>
          <p:cNvPr id="17" name="Line 39"/>
          <p:cNvSpPr>
            <a:spLocks noChangeShapeType="1"/>
          </p:cNvSpPr>
          <p:nvPr/>
        </p:nvSpPr>
        <p:spPr bwMode="auto">
          <a:xfrm flipH="1">
            <a:off x="2805559" y="2417624"/>
            <a:ext cx="103905" cy="31865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796144" y="2777867"/>
            <a:ext cx="657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VN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4425659" y="3748697"/>
            <a:ext cx="657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VN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1769345" y="3675110"/>
            <a:ext cx="622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CN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810000" y="1413779"/>
            <a:ext cx="472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-&gt; vị ngữ là tính từ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575533" y="2348349"/>
            <a:ext cx="348096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600">
                <a:solidFill>
                  <a:srgbClr val="FF00FF"/>
                </a:solidFill>
              </a:rPr>
              <a:t>-&gt; vị ngữ là cụm động từ </a:t>
            </a: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1412590" y="3692229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2999510" y="3692237"/>
            <a:ext cx="3886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720425" y="817395"/>
            <a:ext cx="3581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600" b="1" smtClean="0">
                <a:solidFill>
                  <a:srgbClr val="00B0F0"/>
                </a:solidFill>
              </a:rPr>
              <a:t>1/ Ví dụ: </a:t>
            </a:r>
            <a:endParaRPr lang="en-US" sz="2600" b="1">
              <a:solidFill>
                <a:srgbClr val="00B0F0"/>
              </a:solidFill>
            </a:endParaRP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 flipH="1">
            <a:off x="2791699" y="3373614"/>
            <a:ext cx="103905" cy="31865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92595" y="4130430"/>
            <a:ext cx="3581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rgbClr val="00B0F0"/>
                </a:solidFill>
              </a:rPr>
              <a:t>2</a:t>
            </a:r>
            <a:r>
              <a:rPr lang="en-US" sz="2600" b="1" smtClean="0">
                <a:solidFill>
                  <a:srgbClr val="00B0F0"/>
                </a:solidFill>
              </a:rPr>
              <a:t>/ Kết luận:</a:t>
            </a:r>
            <a:endParaRPr lang="en-US" sz="2600" b="1"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33400" y="4587640"/>
            <a:ext cx="82296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600" b="1" smtClean="0">
                <a:solidFill>
                  <a:srgbClr val="FF0000"/>
                </a:solidFill>
              </a:rPr>
              <a:t>- Vị ngữ thường do động từ, tính từ hoặc cụm động từ, cụm tính từ tạo thành.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2600" b="1" smtClean="0">
                <a:solidFill>
                  <a:srgbClr val="FF0000"/>
                </a:solidFill>
              </a:rPr>
              <a:t>- Khi vị ngữ biểu thị ý phủ định, nó kết hợp với các từ: không, chưa.</a:t>
            </a:r>
            <a:endParaRPr lang="en-US" sz="2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 animBg="1"/>
      <p:bldP spid="27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22435" y="430783"/>
            <a:ext cx="4343400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CC0099"/>
                </a:solidFill>
                <a:latin typeface=".VnTimeH" pitchFamily="34" charset="0"/>
              </a:rPr>
              <a:t>Bµi tËp Tr¾c nghiÖm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34925" y="316773"/>
            <a:ext cx="239712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vi-VN" sz="2600" b="1" smtClean="0">
                <a:solidFill>
                  <a:srgbClr val="FF0000"/>
                </a:solidFill>
                <a:latin typeface="Times New Roman" pitchFamily="18" charset="0"/>
              </a:rPr>
              <a:t>IV/ </a:t>
            </a:r>
            <a:r>
              <a:rPr lang="en-US" altLang="vi-VN" sz="2600" b="1" u="sng">
                <a:solidFill>
                  <a:srgbClr val="FF0000"/>
                </a:solidFill>
                <a:latin typeface="Times New Roman" pitchFamily="18" charset="0"/>
              </a:rPr>
              <a:t>Luyện tập:</a:t>
            </a:r>
            <a:endParaRPr lang="en-US" altLang="vi-VN" sz="2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938" y="1176338"/>
            <a:ext cx="80232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i="1" u="sng">
                <a:latin typeface="Times New Roman" pitchFamily="18" charset="0"/>
              </a:rPr>
              <a:t>Câu 1</a:t>
            </a:r>
            <a:r>
              <a:rPr lang="en-US" altLang="vi-VN" sz="2400" b="1" i="1">
                <a:latin typeface="Times New Roman" pitchFamily="18" charset="0"/>
              </a:rPr>
              <a:t>:</a:t>
            </a:r>
            <a:r>
              <a:rPr lang="en-US" altLang="vi-VN" sz="2400" b="1"/>
              <a:t> </a:t>
            </a:r>
            <a:r>
              <a:rPr lang="en-US" altLang="vi-VN" sz="2400" b="1" i="1">
                <a:latin typeface="Times New Roman" pitchFamily="18" charset="0"/>
              </a:rPr>
              <a:t>Trong những câu sau, câu nào là câu trần thuật đơn?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9888" y="1662113"/>
            <a:ext cx="427831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66"/>
                </a:solidFill>
                <a:latin typeface="Times New Roman" pitchFamily="18" charset="0"/>
              </a:rPr>
              <a:t>A. Bạn đã làm bài xong chưa?</a:t>
            </a:r>
            <a:r>
              <a:rPr lang="en-US" altLang="vi-VN" sz="2200" b="1" u="sng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en-US" altLang="vi-VN" sz="2200" b="1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9888" y="2555875"/>
            <a:ext cx="5387975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C.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Ôi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,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bình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 minh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trên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biển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thật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là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vi-VN" sz="2200" b="1" dirty="0" err="1">
                <a:solidFill>
                  <a:srgbClr val="FF0066"/>
                </a:solidFill>
                <a:latin typeface="Times New Roman" pitchFamily="18" charset="0"/>
              </a:rPr>
              <a:t>đẹp</a:t>
            </a:r>
            <a:r>
              <a:rPr lang="en-US" altLang="vi-VN" sz="2200" b="1" dirty="0">
                <a:solidFill>
                  <a:srgbClr val="FF0066"/>
                </a:solidFill>
                <a:latin typeface="Times New Roman" pitchFamily="18" charset="0"/>
              </a:rPr>
              <a:t>!</a:t>
            </a:r>
            <a:endParaRPr lang="en-US" altLang="vi-VN" sz="22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3743" y="2084388"/>
            <a:ext cx="587851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66"/>
                </a:solidFill>
                <a:latin typeface="Times New Roman" pitchFamily="18" charset="0"/>
              </a:rPr>
              <a:t>B. Mặt trời nhú lên dần dần, rồi lên cho kì hết.</a:t>
            </a:r>
            <a:endParaRPr lang="en-US" altLang="vi-VN" sz="2200" b="1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9888" y="3028950"/>
            <a:ext cx="53879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66"/>
                </a:solidFill>
                <a:latin typeface="Times New Roman" pitchFamily="18" charset="0"/>
              </a:rPr>
              <a:t>D. Cả lớp hãy nghiêm túc làm bài!</a:t>
            </a:r>
            <a:endParaRPr lang="en-US" altLang="vi-VN" sz="2200" b="1" i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938" y="3519488"/>
            <a:ext cx="898366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i="1" u="sng">
                <a:latin typeface="Times New Roman" pitchFamily="18" charset="0"/>
              </a:rPr>
              <a:t>Câu 2</a:t>
            </a:r>
            <a:r>
              <a:rPr lang="en-US" altLang="vi-VN" sz="2400" b="1" i="1">
                <a:latin typeface="Times New Roman" pitchFamily="18" charset="0"/>
              </a:rPr>
              <a:t>:</a:t>
            </a:r>
            <a:r>
              <a:rPr lang="en-US" altLang="vi-VN" sz="2400" b="1" i="1"/>
              <a:t> </a:t>
            </a:r>
            <a:r>
              <a:rPr lang="en-US" altLang="vi-VN" sz="2400" b="1" i="1">
                <a:latin typeface="Times New Roman" pitchFamily="18" charset="0"/>
              </a:rPr>
              <a:t>Trong những câu sau, câu nào </a:t>
            </a:r>
            <a:r>
              <a:rPr lang="en-US" altLang="vi-VN" sz="2400" b="1" i="1" u="sng">
                <a:latin typeface="Times New Roman" pitchFamily="18" charset="0"/>
              </a:rPr>
              <a:t>không phải</a:t>
            </a:r>
            <a:r>
              <a:rPr lang="en-US" altLang="vi-VN" sz="2400" b="1" i="1">
                <a:latin typeface="Times New Roman" pitchFamily="18" charset="0"/>
              </a:rPr>
              <a:t> là câu trần thuật đơn? 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69888" y="4224338"/>
            <a:ext cx="641191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00"/>
                </a:solidFill>
                <a:latin typeface="Times New Roman" pitchFamily="18" charset="0"/>
              </a:rPr>
              <a:t>A. Qua nhiều lớp núi, đồng ruộng lại mở ra.</a:t>
            </a:r>
            <a:endParaRPr lang="en-US" altLang="vi-VN" sz="22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69888" y="4695825"/>
            <a:ext cx="7859712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00"/>
                </a:solidFill>
                <a:latin typeface="Times New Roman" pitchFamily="18" charset="0"/>
              </a:rPr>
              <a:t>B. Chợ Năm Căn nằm sát bờ sông, ồn ào, đông vui, tấp nập.</a:t>
            </a:r>
            <a:endParaRPr lang="en-US" altLang="vi-VN" sz="22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69888" y="5186363"/>
            <a:ext cx="564991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00"/>
                </a:solidFill>
                <a:latin typeface="Times New Roman" pitchFamily="18" charset="0"/>
              </a:rPr>
              <a:t>C. Gió đưa tiếng sáo, gió nâng cánh diều.</a:t>
            </a:r>
            <a:endParaRPr lang="en-US" altLang="vi-VN" sz="22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69888" y="5657850"/>
            <a:ext cx="8621712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4763" indent="-5334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6263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1563" indent="-3810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836863" indent="-3810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40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12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084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5663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200" b="1">
                <a:solidFill>
                  <a:srgbClr val="FF0000"/>
                </a:solidFill>
                <a:latin typeface="Times New Roman" pitchFamily="18" charset="0"/>
              </a:rPr>
              <a:t>D. Tre, nứa, trúc, mai, vầu giúp người trăm nghìn việc khác nhau.</a:t>
            </a:r>
            <a:endParaRPr lang="en-US" altLang="vi-VN" sz="22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6096" y="4681970"/>
            <a:ext cx="381000" cy="42227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3738" y="2125948"/>
            <a:ext cx="381000" cy="42227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5443"/>
            <a:ext cx="912495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119760" y="1081968"/>
            <a:ext cx="5389435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b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HƯỚNG DẪN TỰ HỌC</a:t>
            </a:r>
            <a:endParaRPr lang="en-US" altLang="vi-VN" b="1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4135" y="2474774"/>
            <a:ext cx="859680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Tìm câu trần thuật đơn trong các đoạn trích sau:</a:t>
            </a:r>
          </a:p>
          <a:p>
            <a:pPr marL="514350" indent="-514350" eaLnBrk="1" hangingPunct="1">
              <a:spcBef>
                <a:spcPct val="50000"/>
              </a:spcBef>
              <a:buAutoNum type="alphaLcParenR"/>
            </a:pP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Đoạn văn của Tô Hoài: SGK/11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</a:pP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Đoạn văn của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Nguyễn Tuân: SGK/11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4130" y="4359049"/>
            <a:ext cx="85968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Làm bài tập 1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: SGK/115,116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0270" y="4982519"/>
            <a:ext cx="85968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 Làm bài tập 1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: SGK/120</a:t>
            </a:r>
          </a:p>
        </p:txBody>
      </p:sp>
    </p:spTree>
    <p:extLst>
      <p:ext uri="{BB962C8B-B14F-4D97-AF65-F5344CB8AC3E}">
        <p14:creationId xmlns:p14="http://schemas.microsoft.com/office/powerpoint/2010/main" val="42265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703</Words>
  <Application>Microsoft Office PowerPoint</Application>
  <PresentationFormat>On-screen Show (4:3)</PresentationFormat>
  <Paragraphs>104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phamcongson2003@hotmail.com</dc:creator>
  <cp:lastModifiedBy>HP</cp:lastModifiedBy>
  <cp:revision>32</cp:revision>
  <dcterms:created xsi:type="dcterms:W3CDTF">2019-03-30T06:54:23Z</dcterms:created>
  <dcterms:modified xsi:type="dcterms:W3CDTF">2020-04-26T07:54:27Z</dcterms:modified>
</cp:coreProperties>
</file>