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9" r:id="rId3"/>
    <p:sldId id="264" r:id="rId4"/>
    <p:sldId id="265" r:id="rId5"/>
    <p:sldId id="263" r:id="rId6"/>
    <p:sldId id="260" r:id="rId7"/>
    <p:sldId id="266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096" y="2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50F543-48C8-47FE-B651-34A94C483F70}" type="datetimeFigureOut">
              <a:rPr lang="en-US" smtClean="0"/>
              <a:t>04/26/20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6ACFA4-1C9E-4319-A58D-C073534C3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117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6ACFA4-1C9E-4319-A58D-C073534C33D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6958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13E3B-863C-44C8-AAAC-4D4E65306248}" type="datetimeFigureOut">
              <a:rPr lang="en-US" smtClean="0"/>
              <a:t>04/26/20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96FE0-9956-4413-B72E-4CF2EABED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93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13E3B-863C-44C8-AAAC-4D4E65306248}" type="datetimeFigureOut">
              <a:rPr lang="en-US" smtClean="0"/>
              <a:t>04/26/20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96FE0-9956-4413-B72E-4CF2EABED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275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13E3B-863C-44C8-AAAC-4D4E65306248}" type="datetimeFigureOut">
              <a:rPr lang="en-US" smtClean="0"/>
              <a:t>04/26/20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96FE0-9956-4413-B72E-4CF2EABED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496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13E3B-863C-44C8-AAAC-4D4E65306248}" type="datetimeFigureOut">
              <a:rPr lang="en-US" smtClean="0"/>
              <a:t>04/26/20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96FE0-9956-4413-B72E-4CF2EABED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318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13E3B-863C-44C8-AAAC-4D4E65306248}" type="datetimeFigureOut">
              <a:rPr lang="en-US" smtClean="0"/>
              <a:t>04/26/20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96FE0-9956-4413-B72E-4CF2EABED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070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13E3B-863C-44C8-AAAC-4D4E65306248}" type="datetimeFigureOut">
              <a:rPr lang="en-US" smtClean="0"/>
              <a:t>04/26/20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96FE0-9956-4413-B72E-4CF2EABED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703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13E3B-863C-44C8-AAAC-4D4E65306248}" type="datetimeFigureOut">
              <a:rPr lang="en-US" smtClean="0"/>
              <a:t>04/26/20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96FE0-9956-4413-B72E-4CF2EABED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991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13E3B-863C-44C8-AAAC-4D4E65306248}" type="datetimeFigureOut">
              <a:rPr lang="en-US" smtClean="0"/>
              <a:t>04/26/20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96FE0-9956-4413-B72E-4CF2EABED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049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13E3B-863C-44C8-AAAC-4D4E65306248}" type="datetimeFigureOut">
              <a:rPr lang="en-US" smtClean="0"/>
              <a:t>04/26/20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96FE0-9956-4413-B72E-4CF2EABED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936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13E3B-863C-44C8-AAAC-4D4E65306248}" type="datetimeFigureOut">
              <a:rPr lang="en-US" smtClean="0"/>
              <a:t>04/26/20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96FE0-9956-4413-B72E-4CF2EABED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817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13E3B-863C-44C8-AAAC-4D4E65306248}" type="datetimeFigureOut">
              <a:rPr lang="en-US" smtClean="0"/>
              <a:t>04/26/20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96FE0-9956-4413-B72E-4CF2EABED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927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13E3B-863C-44C8-AAAC-4D4E65306248}" type="datetimeFigureOut">
              <a:rPr lang="en-US" smtClean="0"/>
              <a:t>04/26/20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496FE0-9956-4413-B72E-4CF2EABED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572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2" name="Group 4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-24"/>
            <a:chExt cx="5760" cy="4368"/>
          </a:xfrm>
        </p:grpSpPr>
        <p:grpSp>
          <p:nvGrpSpPr>
            <p:cNvPr id="2056" name="Group 5"/>
            <p:cNvGrpSpPr>
              <a:grpSpLocks/>
            </p:cNvGrpSpPr>
            <p:nvPr/>
          </p:nvGrpSpPr>
          <p:grpSpPr bwMode="auto">
            <a:xfrm>
              <a:off x="0" y="-24"/>
              <a:ext cx="5760" cy="4368"/>
              <a:chOff x="0" y="-24"/>
              <a:chExt cx="5760" cy="4368"/>
            </a:xfrm>
          </p:grpSpPr>
          <p:pic>
            <p:nvPicPr>
              <p:cNvPr id="2066" name="Picture 6" descr="ttrtrtr1151380670"/>
              <p:cNvPicPr>
                <a:picLocks noChangeAspect="1" noChangeArrowheads="1" noCrop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-24"/>
                <a:ext cx="5760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7" name="Picture 7" descr="ttrtrtr1151380670"/>
              <p:cNvPicPr>
                <a:picLocks noChangeAspect="1" noChangeArrowheads="1" noCrop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3504" y="2064"/>
                <a:ext cx="4320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8" name="Picture 8" descr="ttrtrtr1151380670"/>
              <p:cNvPicPr>
                <a:picLocks noChangeAspect="1" noChangeArrowheads="1" noCrop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5400000">
                <a:off x="-2088" y="2088"/>
                <a:ext cx="4320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9" name="Picture 9" descr="ttrtrtr1151380670"/>
              <p:cNvPicPr>
                <a:picLocks noChangeAspect="1" noChangeArrowheads="1" noCrop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4200"/>
                <a:ext cx="5760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2057" name="Group 10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pic>
            <p:nvPicPr>
              <p:cNvPr id="2058" name="Picture 11" descr="flower[1][1][1][1]"/>
              <p:cNvPicPr>
                <a:picLocks noChangeAspect="1" noChangeArrowheads="1" noCrop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5760" cy="3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9" name="Picture 12" descr="flower[1][1][1][1]"/>
              <p:cNvPicPr>
                <a:picLocks noChangeAspect="1" noChangeArrowheads="1" noCrop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3942"/>
                <a:ext cx="5760" cy="3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0" name="Picture 13" descr="flower[1][1][1][1]"/>
              <p:cNvPicPr>
                <a:picLocks noChangeAspect="1" noChangeArrowheads="1" noCrop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5400000">
                <a:off x="-1971" y="1971"/>
                <a:ext cx="4320" cy="3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1" name="Picture 14" descr="flower[1][1][1][1]"/>
              <p:cNvPicPr>
                <a:picLocks noChangeAspect="1" noChangeArrowheads="1" noCrop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5400000">
                <a:off x="3411" y="1971"/>
                <a:ext cx="4320" cy="3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2" name="Picture 15" descr="012"/>
              <p:cNvPicPr>
                <a:picLocks noChangeAspect="1" noChangeArrowheads="1" noCrop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816" cy="7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3" name="Picture 16" descr="012"/>
              <p:cNvPicPr>
                <a:picLocks noChangeAspect="1" noChangeArrowheads="1" noCrop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3597"/>
                <a:ext cx="816" cy="7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4" name="Picture 17" descr="012"/>
              <p:cNvPicPr>
                <a:picLocks noChangeAspect="1" noChangeArrowheads="1" noCrop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800000">
                <a:off x="4944" y="0"/>
                <a:ext cx="816" cy="7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5" name="Picture 18" descr="012"/>
              <p:cNvPicPr>
                <a:picLocks noChangeAspect="1" noChangeArrowheads="1" noCrop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800000">
                <a:off x="4944" y="3597"/>
                <a:ext cx="816" cy="7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021" y="3183614"/>
            <a:ext cx="3124200" cy="333375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037" y="1974202"/>
            <a:ext cx="4724400" cy="4595217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 rot="20763681">
            <a:off x="751022" y="1596837"/>
            <a:ext cx="774527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Môn: NGỮ VĂN 6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077690" y="1179232"/>
            <a:ext cx="71881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u="sng" smtClean="0">
                <a:solidFill>
                  <a:srgbClr val="002060"/>
                </a:solidFill>
              </a:rPr>
              <a:t>Tiếng Việt</a:t>
            </a:r>
            <a:r>
              <a:rPr lang="en-US" sz="3200" b="1" smtClean="0">
                <a:solidFill>
                  <a:srgbClr val="002060"/>
                </a:solidFill>
              </a:rPr>
              <a:t>:</a:t>
            </a:r>
            <a:r>
              <a:rPr lang="en-US" sz="4400" smtClean="0">
                <a:solidFill>
                  <a:srgbClr val="002060"/>
                </a:solidFill>
              </a:rPr>
              <a:t> </a:t>
            </a:r>
            <a:r>
              <a:rPr lang="en-US" sz="4000" b="1" smtClean="0">
                <a:solidFill>
                  <a:srgbClr val="FF0000"/>
                </a:solidFill>
              </a:rPr>
              <a:t>CÂU TRẦN THUẬT ĐƠN</a:t>
            </a:r>
            <a:endParaRPr lang="en-US" sz="48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048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" descr="C:\Users\son\Pictures\images (5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7" y="13855"/>
            <a:ext cx="9121167" cy="6828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7"/>
          <p:cNvSpPr txBox="1">
            <a:spLocks noChangeArrowheads="1"/>
          </p:cNvSpPr>
          <p:nvPr/>
        </p:nvSpPr>
        <p:spPr>
          <a:xfrm>
            <a:off x="3789426" y="1295400"/>
            <a:ext cx="2077974" cy="732010"/>
          </a:xfrm>
          <a:prstGeom prst="rect">
            <a:avLst/>
          </a:prstGeom>
          <a:noFill/>
          <a:ln w="28575">
            <a:solidFill>
              <a:srgbClr val="002060"/>
            </a:solidFill>
            <a:miter lim="800000"/>
            <a:headEnd/>
            <a:tailEnd/>
          </a:ln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vi-VN" sz="1800" smtClean="0">
                <a:latin typeface="Times New Roman" panose="02020603050405020304" pitchFamily="18" charset="0"/>
              </a:rPr>
              <a:t>          </a:t>
            </a:r>
            <a:r>
              <a:rPr lang="en-US" altLang="vi-VN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CÂU</a:t>
            </a:r>
          </a:p>
        </p:txBody>
      </p:sp>
      <p:sp>
        <p:nvSpPr>
          <p:cNvPr id="3" name="Line 5"/>
          <p:cNvSpPr>
            <a:spLocks noChangeShapeType="1"/>
          </p:cNvSpPr>
          <p:nvPr/>
        </p:nvSpPr>
        <p:spPr bwMode="auto">
          <a:xfrm flipV="1">
            <a:off x="1905000" y="2424718"/>
            <a:ext cx="5275263" cy="158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4800600" y="2013555"/>
            <a:ext cx="0" cy="387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>
            <a:off x="1905000" y="2426738"/>
            <a:ext cx="0" cy="387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7180263" y="2426738"/>
            <a:ext cx="0" cy="387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247650" y="2799368"/>
            <a:ext cx="39624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altLang="vi-VN" sz="2800" b="1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Xét theo mục đích nói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675313" y="2825200"/>
            <a:ext cx="3011487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altLang="vi-VN" sz="2800" b="1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Xét theo cấu tạo</a:t>
            </a:r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554038" y="3561368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>
            <a:off x="1674813" y="3561368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Line 9"/>
          <p:cNvSpPr>
            <a:spLocks noChangeShapeType="1"/>
          </p:cNvSpPr>
          <p:nvPr/>
        </p:nvSpPr>
        <p:spPr bwMode="auto">
          <a:xfrm>
            <a:off x="2703513" y="3561368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>
            <a:off x="3810000" y="3561368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7" name="Line 9"/>
          <p:cNvSpPr>
            <a:spLocks noChangeShapeType="1"/>
          </p:cNvSpPr>
          <p:nvPr/>
        </p:nvSpPr>
        <p:spPr bwMode="auto">
          <a:xfrm>
            <a:off x="6313488" y="3601055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>
            <a:off x="7888288" y="3601055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Text Box 26"/>
          <p:cNvSpPr txBox="1">
            <a:spLocks noChangeArrowheads="1"/>
          </p:cNvSpPr>
          <p:nvPr/>
        </p:nvSpPr>
        <p:spPr bwMode="auto">
          <a:xfrm>
            <a:off x="103188" y="4032423"/>
            <a:ext cx="952500" cy="120015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vi-VN" sz="2400" b="1">
                <a:solidFill>
                  <a:srgbClr val="FF0000"/>
                </a:solidFill>
                <a:latin typeface="Times New Roman" pitchFamily="18" charset="0"/>
              </a:rPr>
              <a:t>Câu</a:t>
            </a:r>
            <a:r>
              <a:rPr lang="en-US" altLang="vi-VN" sz="2400" b="1">
                <a:solidFill>
                  <a:srgbClr val="990099"/>
                </a:solidFill>
                <a:latin typeface="Times New Roman" pitchFamily="18" charset="0"/>
              </a:rPr>
              <a:t> Trần thuật</a:t>
            </a:r>
            <a:endParaRPr lang="en-US" altLang="vi-VN" sz="24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8" name="Text Box 26"/>
          <p:cNvSpPr txBox="1">
            <a:spLocks noChangeArrowheads="1"/>
          </p:cNvSpPr>
          <p:nvPr/>
        </p:nvSpPr>
        <p:spPr bwMode="auto">
          <a:xfrm>
            <a:off x="1166813" y="4026505"/>
            <a:ext cx="950912" cy="120015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vi-VN" sz="2400" b="1">
                <a:solidFill>
                  <a:srgbClr val="FF0000"/>
                </a:solidFill>
                <a:latin typeface="Times New Roman" pitchFamily="18" charset="0"/>
              </a:rPr>
              <a:t>Câu</a:t>
            </a:r>
            <a:r>
              <a:rPr lang="en-US" altLang="vi-VN" sz="2400" b="1">
                <a:solidFill>
                  <a:srgbClr val="990099"/>
                </a:solidFill>
                <a:latin typeface="Times New Roman" pitchFamily="18" charset="0"/>
              </a:rPr>
              <a:t> Nghi vấn</a:t>
            </a:r>
            <a:endParaRPr lang="en-US" altLang="vi-VN" sz="24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9" name="Text Box 26"/>
          <p:cNvSpPr txBox="1">
            <a:spLocks noChangeArrowheads="1"/>
          </p:cNvSpPr>
          <p:nvPr/>
        </p:nvSpPr>
        <p:spPr bwMode="auto">
          <a:xfrm>
            <a:off x="2228850" y="4026505"/>
            <a:ext cx="950913" cy="120015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vi-VN" sz="2400" b="1">
                <a:solidFill>
                  <a:srgbClr val="FF0000"/>
                </a:solidFill>
                <a:latin typeface="Times New Roman" pitchFamily="18" charset="0"/>
              </a:rPr>
              <a:t>Câu</a:t>
            </a:r>
            <a:r>
              <a:rPr lang="en-US" altLang="vi-VN" sz="2400" b="1">
                <a:solidFill>
                  <a:srgbClr val="990099"/>
                </a:solidFill>
                <a:latin typeface="Times New Roman" pitchFamily="18" charset="0"/>
              </a:rPr>
              <a:t> </a:t>
            </a:r>
            <a:endParaRPr lang="en-US" altLang="vi-VN" sz="2400" b="1" i="1">
              <a:solidFill>
                <a:srgbClr val="990099"/>
              </a:solidFill>
              <a:latin typeface="Times New Roman" pitchFamily="18" charset="0"/>
            </a:endParaRPr>
          </a:p>
          <a:p>
            <a:pPr algn="ctr"/>
            <a:r>
              <a:rPr lang="en-US" altLang="vi-VN" sz="2400" b="1">
                <a:solidFill>
                  <a:srgbClr val="990099"/>
                </a:solidFill>
                <a:latin typeface="Times New Roman" pitchFamily="18" charset="0"/>
              </a:rPr>
              <a:t>Cầu khiến</a:t>
            </a:r>
            <a:endParaRPr lang="en-US" altLang="vi-VN" sz="24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0" name="Text Box 26"/>
          <p:cNvSpPr txBox="1">
            <a:spLocks noChangeArrowheads="1"/>
          </p:cNvSpPr>
          <p:nvPr/>
        </p:nvSpPr>
        <p:spPr bwMode="auto">
          <a:xfrm>
            <a:off x="3332163" y="4018568"/>
            <a:ext cx="952500" cy="120015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vi-VN" sz="2400" b="1">
                <a:solidFill>
                  <a:srgbClr val="FF0000"/>
                </a:solidFill>
                <a:latin typeface="Times New Roman" pitchFamily="18" charset="0"/>
              </a:rPr>
              <a:t>Câu</a:t>
            </a:r>
            <a:r>
              <a:rPr lang="en-US" altLang="vi-VN" sz="2400" b="1">
                <a:solidFill>
                  <a:srgbClr val="990099"/>
                </a:solidFill>
                <a:latin typeface="Times New Roman" pitchFamily="18" charset="0"/>
              </a:rPr>
              <a:t> Cảm thán</a:t>
            </a:r>
            <a:endParaRPr lang="en-US" altLang="vi-VN" sz="24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1" name="Text Box 26"/>
          <p:cNvSpPr txBox="1">
            <a:spLocks noChangeArrowheads="1"/>
          </p:cNvSpPr>
          <p:nvPr/>
        </p:nvSpPr>
        <p:spPr bwMode="auto">
          <a:xfrm>
            <a:off x="5830888" y="4043968"/>
            <a:ext cx="950912" cy="830262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vi-VN" sz="2400" b="1">
                <a:solidFill>
                  <a:srgbClr val="FF0000"/>
                </a:solidFill>
                <a:latin typeface="Times New Roman" pitchFamily="18" charset="0"/>
              </a:rPr>
              <a:t>Câu</a:t>
            </a:r>
            <a:r>
              <a:rPr lang="en-US" altLang="vi-VN" sz="2400" b="1">
                <a:solidFill>
                  <a:srgbClr val="990099"/>
                </a:solidFill>
                <a:latin typeface="Times New Roman" pitchFamily="18" charset="0"/>
              </a:rPr>
              <a:t> </a:t>
            </a:r>
          </a:p>
          <a:p>
            <a:pPr algn="ctr"/>
            <a:r>
              <a:rPr lang="en-US" altLang="vi-VN" sz="2400" b="1">
                <a:solidFill>
                  <a:srgbClr val="008000"/>
                </a:solidFill>
                <a:latin typeface="Times New Roman" pitchFamily="18" charset="0"/>
              </a:rPr>
              <a:t>đơn</a:t>
            </a:r>
            <a:endParaRPr lang="en-US" altLang="vi-VN" sz="2400">
              <a:solidFill>
                <a:srgbClr val="008000"/>
              </a:solidFill>
              <a:latin typeface="Times New Roman" pitchFamily="18" charset="0"/>
            </a:endParaRPr>
          </a:p>
        </p:txBody>
      </p:sp>
      <p:sp>
        <p:nvSpPr>
          <p:cNvPr id="22" name="Text Box 26"/>
          <p:cNvSpPr txBox="1">
            <a:spLocks noChangeArrowheads="1"/>
          </p:cNvSpPr>
          <p:nvPr/>
        </p:nvSpPr>
        <p:spPr bwMode="auto">
          <a:xfrm>
            <a:off x="7373938" y="4053493"/>
            <a:ext cx="952500" cy="830262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vi-VN" sz="2400" b="1">
                <a:solidFill>
                  <a:srgbClr val="FF0000"/>
                </a:solidFill>
                <a:latin typeface="Times New Roman" pitchFamily="18" charset="0"/>
              </a:rPr>
              <a:t>Câu</a:t>
            </a:r>
            <a:r>
              <a:rPr lang="en-US" altLang="vi-VN" sz="2400" b="1">
                <a:solidFill>
                  <a:srgbClr val="990099"/>
                </a:solidFill>
                <a:latin typeface="Times New Roman" pitchFamily="18" charset="0"/>
              </a:rPr>
              <a:t> </a:t>
            </a:r>
            <a:r>
              <a:rPr lang="en-US" altLang="vi-VN" sz="2400" b="1">
                <a:solidFill>
                  <a:srgbClr val="008000"/>
                </a:solidFill>
                <a:latin typeface="Times New Roman" pitchFamily="18" charset="0"/>
              </a:rPr>
              <a:t>ghép</a:t>
            </a:r>
            <a:endParaRPr lang="en-US" altLang="vi-VN" sz="2400">
              <a:solidFill>
                <a:srgbClr val="008000"/>
              </a:solidFill>
              <a:latin typeface="Times New Roman" pitchFamily="18" charset="0"/>
            </a:endParaRPr>
          </a:p>
        </p:txBody>
      </p:sp>
      <p:sp>
        <p:nvSpPr>
          <p:cNvPr id="23" name="Rectangle 7"/>
          <p:cNvSpPr txBox="1">
            <a:spLocks noChangeArrowheads="1"/>
          </p:cNvSpPr>
          <p:nvPr/>
        </p:nvSpPr>
        <p:spPr>
          <a:xfrm>
            <a:off x="1259162" y="78562"/>
            <a:ext cx="7011987" cy="95359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vi-VN" sz="1800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vi-VN" sz="1800" smtClean="0">
                <a:solidFill>
                  <a:srgbClr val="C00000"/>
                </a:solidFill>
                <a:latin typeface="Times New Roman" panose="02020603050405020304" pitchFamily="18" charset="0"/>
              </a:rPr>
              <a:t>         </a:t>
            </a:r>
            <a:r>
              <a:rPr lang="en-US" altLang="vi-VN" b="1" smtClean="0">
                <a:solidFill>
                  <a:srgbClr val="C00000"/>
                </a:solidFill>
                <a:latin typeface="Times New Roman" panose="02020603050405020304" pitchFamily="18" charset="0"/>
              </a:rPr>
              <a:t>ÔN LẠI KIẾN THỨC VỀ CÂU</a:t>
            </a:r>
            <a:endParaRPr lang="en-US" altLang="vi-VN" b="1" dirty="0" smtClean="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1141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2" grpId="0" animBg="1"/>
      <p:bldP spid="13" grpId="0" animBg="1"/>
      <p:bldP spid="14" grpId="0" animBg="1"/>
      <p:bldP spid="6157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-34925" y="1120363"/>
            <a:ext cx="4495800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vi-VN" sz="2600" b="1" dirty="0">
                <a:solidFill>
                  <a:srgbClr val="FF0000"/>
                </a:solidFill>
                <a:latin typeface="Times New Roman" pitchFamily="18" charset="0"/>
              </a:rPr>
              <a:t>I/ </a:t>
            </a:r>
            <a:r>
              <a:rPr lang="en-US" altLang="vi-VN" sz="2600" b="1" dirty="0" err="1" smtClean="0">
                <a:solidFill>
                  <a:srgbClr val="FF0000"/>
                </a:solidFill>
                <a:latin typeface="Times New Roman" pitchFamily="18" charset="0"/>
              </a:rPr>
              <a:t>Câu</a:t>
            </a:r>
            <a:r>
              <a:rPr lang="en-US" altLang="vi-VN" sz="26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sz="2600" b="1" dirty="0" err="1">
                <a:solidFill>
                  <a:srgbClr val="FF0000"/>
                </a:solidFill>
                <a:latin typeface="Times New Roman" pitchFamily="18" charset="0"/>
              </a:rPr>
              <a:t>trần</a:t>
            </a:r>
            <a:r>
              <a:rPr lang="en-US" altLang="vi-VN" sz="26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sz="2600" b="1" dirty="0" err="1">
                <a:solidFill>
                  <a:srgbClr val="FF0000"/>
                </a:solidFill>
                <a:latin typeface="Times New Roman" pitchFamily="18" charset="0"/>
              </a:rPr>
              <a:t>thuật</a:t>
            </a:r>
            <a:r>
              <a:rPr lang="en-US" altLang="vi-VN" sz="26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sz="2600" b="1" dirty="0" err="1">
                <a:solidFill>
                  <a:srgbClr val="FF0000"/>
                </a:solidFill>
                <a:latin typeface="Times New Roman" pitchFamily="18" charset="0"/>
              </a:rPr>
              <a:t>đơn</a:t>
            </a:r>
            <a:r>
              <a:rPr lang="en-US" altLang="vi-VN" sz="26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sz="2600" b="1" dirty="0" err="1">
                <a:solidFill>
                  <a:srgbClr val="FF0000"/>
                </a:solidFill>
                <a:latin typeface="Times New Roman" pitchFamily="18" charset="0"/>
              </a:rPr>
              <a:t>là</a:t>
            </a:r>
            <a:r>
              <a:rPr lang="en-US" altLang="vi-VN" sz="26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sz="2600" b="1" dirty="0" err="1">
                <a:solidFill>
                  <a:srgbClr val="FF0000"/>
                </a:solidFill>
                <a:latin typeface="Times New Roman" pitchFamily="18" charset="0"/>
              </a:rPr>
              <a:t>gì</a:t>
            </a:r>
            <a:r>
              <a:rPr lang="en-US" altLang="vi-VN" sz="2600" b="1" dirty="0">
                <a:solidFill>
                  <a:srgbClr val="FF0000"/>
                </a:solidFill>
                <a:latin typeface="Times New Roman" pitchFamily="18" charset="0"/>
              </a:rPr>
              <a:t>?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252998" y="1601090"/>
            <a:ext cx="2459037" cy="50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vi-VN" sz="2400" b="1" i="1">
                <a:solidFill>
                  <a:srgbClr val="0070C0"/>
                </a:solidFill>
                <a:latin typeface="Times New Roman" pitchFamily="18" charset="0"/>
              </a:rPr>
              <a:t>1. Tìm hiểu ví dụ:</a:t>
            </a:r>
            <a:endParaRPr lang="en-US" altLang="vi-VN" sz="2400" b="1" i="1" u="sng">
              <a:solidFill>
                <a:srgbClr val="0070C0"/>
              </a:solidFill>
              <a:latin typeface="Times New Roman" pitchFamily="18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06375" y="3346623"/>
            <a:ext cx="75946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1" hangingPunct="1"/>
            <a:r>
              <a:rPr lang="en-US" altLang="vi-VN" sz="2400" b="1" i="1" dirty="0">
                <a:solidFill>
                  <a:srgbClr val="009900"/>
                </a:solidFill>
                <a:latin typeface="Times New Roman" pitchFamily="18" charset="0"/>
              </a:rPr>
              <a:t>   c) </a:t>
            </a:r>
            <a:r>
              <a:rPr lang="en-US" altLang="vi-VN" sz="2400" b="1" i="1" dirty="0" err="1">
                <a:solidFill>
                  <a:srgbClr val="009900"/>
                </a:solidFill>
                <a:latin typeface="Times New Roman" pitchFamily="18" charset="0"/>
              </a:rPr>
              <a:t>Hôm</a:t>
            </a:r>
            <a:r>
              <a:rPr lang="en-US" altLang="vi-VN" sz="2400" b="1" i="1" dirty="0">
                <a:solidFill>
                  <a:srgbClr val="009900"/>
                </a:solidFill>
                <a:latin typeface="Times New Roman" pitchFamily="18" charset="0"/>
              </a:rPr>
              <a:t> qua, </a:t>
            </a:r>
            <a:r>
              <a:rPr lang="en-US" altLang="vi-VN" sz="2400" b="1" i="1" dirty="0" err="1">
                <a:solidFill>
                  <a:srgbClr val="009900"/>
                </a:solidFill>
                <a:latin typeface="Times New Roman" pitchFamily="18" charset="0"/>
              </a:rPr>
              <a:t>Lan</a:t>
            </a:r>
            <a:r>
              <a:rPr lang="en-US" altLang="vi-VN" sz="2400" b="1" i="1" dirty="0">
                <a:solidFill>
                  <a:srgbClr val="009900"/>
                </a:solidFill>
                <a:latin typeface="Times New Roman" pitchFamily="18" charset="0"/>
              </a:rPr>
              <a:t>, </a:t>
            </a:r>
            <a:r>
              <a:rPr lang="en-US" altLang="vi-VN" sz="2400" b="1" i="1" dirty="0" err="1">
                <a:solidFill>
                  <a:srgbClr val="009900"/>
                </a:solidFill>
                <a:latin typeface="Times New Roman" pitchFamily="18" charset="0"/>
              </a:rPr>
              <a:t>Hoa</a:t>
            </a:r>
            <a:r>
              <a:rPr lang="en-US" altLang="vi-VN" sz="2400" b="1" i="1" dirty="0">
                <a:solidFill>
                  <a:srgbClr val="009900"/>
                </a:solidFill>
                <a:latin typeface="Times New Roman" pitchFamily="18" charset="0"/>
              </a:rPr>
              <a:t> </a:t>
            </a:r>
            <a:r>
              <a:rPr lang="en-US" altLang="vi-VN" sz="2400" b="1" i="1" dirty="0" err="1">
                <a:solidFill>
                  <a:srgbClr val="009900"/>
                </a:solidFill>
                <a:latin typeface="Times New Roman" pitchFamily="18" charset="0"/>
              </a:rPr>
              <a:t>cùng</a:t>
            </a:r>
            <a:r>
              <a:rPr lang="en-US" altLang="vi-VN" sz="2400" b="1" i="1" dirty="0">
                <a:solidFill>
                  <a:srgbClr val="009900"/>
                </a:solidFill>
                <a:latin typeface="Times New Roman" pitchFamily="18" charset="0"/>
              </a:rPr>
              <a:t> </a:t>
            </a:r>
            <a:r>
              <a:rPr lang="en-US" altLang="vi-VN" sz="2400" b="1" i="1" dirty="0" err="1">
                <a:solidFill>
                  <a:srgbClr val="009900"/>
                </a:solidFill>
                <a:latin typeface="Times New Roman" pitchFamily="18" charset="0"/>
              </a:rPr>
              <a:t>được</a:t>
            </a:r>
            <a:r>
              <a:rPr lang="en-US" altLang="vi-VN" sz="2400" b="1" i="1" dirty="0">
                <a:solidFill>
                  <a:srgbClr val="009900"/>
                </a:solidFill>
                <a:latin typeface="Times New Roman" pitchFamily="18" charset="0"/>
              </a:rPr>
              <a:t> </a:t>
            </a:r>
            <a:r>
              <a:rPr lang="en-US" altLang="vi-VN" sz="2400" b="1" i="1" dirty="0" err="1">
                <a:solidFill>
                  <a:srgbClr val="009900"/>
                </a:solidFill>
                <a:latin typeface="Times New Roman" pitchFamily="18" charset="0"/>
              </a:rPr>
              <a:t>cô</a:t>
            </a:r>
            <a:r>
              <a:rPr lang="en-US" altLang="vi-VN" sz="2400" b="1" i="1" dirty="0">
                <a:solidFill>
                  <a:srgbClr val="009900"/>
                </a:solidFill>
                <a:latin typeface="Times New Roman" pitchFamily="18" charset="0"/>
              </a:rPr>
              <a:t> </a:t>
            </a:r>
            <a:r>
              <a:rPr lang="en-US" altLang="vi-VN" sz="2400" b="1" i="1" dirty="0" err="1">
                <a:solidFill>
                  <a:srgbClr val="009900"/>
                </a:solidFill>
                <a:latin typeface="Times New Roman" pitchFamily="18" charset="0"/>
              </a:rPr>
              <a:t>giáo</a:t>
            </a:r>
            <a:r>
              <a:rPr lang="en-US" altLang="vi-VN" sz="2400" b="1" i="1" dirty="0">
                <a:solidFill>
                  <a:srgbClr val="009900"/>
                </a:solidFill>
                <a:latin typeface="Times New Roman" pitchFamily="18" charset="0"/>
              </a:rPr>
              <a:t> </a:t>
            </a:r>
            <a:r>
              <a:rPr lang="en-US" altLang="vi-VN" sz="2400" b="1" i="1" dirty="0" err="1">
                <a:solidFill>
                  <a:srgbClr val="009900"/>
                </a:solidFill>
                <a:latin typeface="Times New Roman" pitchFamily="18" charset="0"/>
              </a:rPr>
              <a:t>khen</a:t>
            </a:r>
            <a:r>
              <a:rPr lang="en-US" altLang="vi-VN" sz="2400" b="1" i="1" dirty="0">
                <a:solidFill>
                  <a:srgbClr val="009900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73038" y="3949873"/>
            <a:ext cx="785812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1" hangingPunct="1"/>
            <a:r>
              <a:rPr lang="en-US" altLang="vi-VN" sz="2400" b="1" i="1" dirty="0">
                <a:solidFill>
                  <a:srgbClr val="009900"/>
                </a:solidFill>
                <a:latin typeface="Times New Roman" pitchFamily="18" charset="0"/>
              </a:rPr>
              <a:t>   d) </a:t>
            </a:r>
            <a:r>
              <a:rPr lang="en-US" altLang="vi-VN" sz="2400" b="1" i="1" dirty="0" err="1">
                <a:solidFill>
                  <a:srgbClr val="009900"/>
                </a:solidFill>
                <a:latin typeface="Times New Roman" pitchFamily="18" charset="0"/>
              </a:rPr>
              <a:t>Em</a:t>
            </a:r>
            <a:r>
              <a:rPr lang="en-US" altLang="vi-VN" sz="2400" b="1" i="1" dirty="0">
                <a:solidFill>
                  <a:srgbClr val="009900"/>
                </a:solidFill>
                <a:latin typeface="Times New Roman" pitchFamily="18" charset="0"/>
              </a:rPr>
              <a:t> </a:t>
            </a:r>
            <a:r>
              <a:rPr lang="en-US" altLang="vi-VN" sz="2400" b="1" i="1" dirty="0" err="1">
                <a:solidFill>
                  <a:srgbClr val="009900"/>
                </a:solidFill>
                <a:latin typeface="Times New Roman" pitchFamily="18" charset="0"/>
              </a:rPr>
              <a:t>rất</a:t>
            </a:r>
            <a:r>
              <a:rPr lang="en-US" altLang="vi-VN" sz="2400" b="1" i="1" dirty="0">
                <a:solidFill>
                  <a:srgbClr val="009900"/>
                </a:solidFill>
                <a:latin typeface="Times New Roman" pitchFamily="18" charset="0"/>
              </a:rPr>
              <a:t> </a:t>
            </a:r>
            <a:r>
              <a:rPr lang="en-US" altLang="vi-VN" sz="2400" b="1" i="1" dirty="0" err="1">
                <a:solidFill>
                  <a:srgbClr val="009900"/>
                </a:solidFill>
                <a:latin typeface="Times New Roman" pitchFamily="18" charset="0"/>
              </a:rPr>
              <a:t>ghét</a:t>
            </a:r>
            <a:r>
              <a:rPr lang="en-US" altLang="vi-VN" sz="2400" b="1" i="1" dirty="0">
                <a:solidFill>
                  <a:srgbClr val="009900"/>
                </a:solidFill>
                <a:latin typeface="Times New Roman" pitchFamily="18" charset="0"/>
              </a:rPr>
              <a:t> </a:t>
            </a:r>
            <a:r>
              <a:rPr lang="en-US" altLang="vi-VN" sz="2400" b="1" i="1" dirty="0" err="1">
                <a:solidFill>
                  <a:srgbClr val="009900"/>
                </a:solidFill>
                <a:latin typeface="Times New Roman" pitchFamily="18" charset="0"/>
              </a:rPr>
              <a:t>tính</a:t>
            </a:r>
            <a:r>
              <a:rPr lang="en-US" altLang="vi-VN" sz="2400" b="1" i="1" dirty="0">
                <a:solidFill>
                  <a:srgbClr val="009900"/>
                </a:solidFill>
                <a:latin typeface="Times New Roman" pitchFamily="18" charset="0"/>
              </a:rPr>
              <a:t> </a:t>
            </a:r>
            <a:r>
              <a:rPr lang="en-US" altLang="vi-VN" sz="2400" b="1" i="1" dirty="0" err="1">
                <a:solidFill>
                  <a:srgbClr val="009900"/>
                </a:solidFill>
                <a:latin typeface="Times New Roman" pitchFamily="18" charset="0"/>
              </a:rPr>
              <a:t>kiêu</a:t>
            </a:r>
            <a:r>
              <a:rPr lang="en-US" altLang="vi-VN" sz="2400" b="1" i="1" dirty="0">
                <a:solidFill>
                  <a:srgbClr val="009900"/>
                </a:solidFill>
                <a:latin typeface="Times New Roman" pitchFamily="18" charset="0"/>
              </a:rPr>
              <a:t> </a:t>
            </a:r>
            <a:r>
              <a:rPr lang="en-US" altLang="vi-VN" sz="2400" b="1" i="1" dirty="0" err="1">
                <a:solidFill>
                  <a:srgbClr val="009900"/>
                </a:solidFill>
                <a:latin typeface="Times New Roman" pitchFamily="18" charset="0"/>
              </a:rPr>
              <a:t>căng</a:t>
            </a:r>
            <a:r>
              <a:rPr lang="en-US" altLang="vi-VN" sz="2400" b="1" i="1" dirty="0">
                <a:solidFill>
                  <a:srgbClr val="009900"/>
                </a:solidFill>
                <a:latin typeface="Times New Roman" pitchFamily="18" charset="0"/>
              </a:rPr>
              <a:t> </a:t>
            </a:r>
            <a:r>
              <a:rPr lang="en-US" altLang="vi-VN" sz="2400" b="1" i="1" dirty="0" err="1">
                <a:solidFill>
                  <a:srgbClr val="009900"/>
                </a:solidFill>
                <a:latin typeface="Times New Roman" pitchFamily="18" charset="0"/>
              </a:rPr>
              <a:t>của</a:t>
            </a:r>
            <a:r>
              <a:rPr lang="en-US" altLang="vi-VN" sz="2400" b="1" i="1" dirty="0">
                <a:solidFill>
                  <a:srgbClr val="009900"/>
                </a:solidFill>
                <a:latin typeface="Times New Roman" pitchFamily="18" charset="0"/>
              </a:rPr>
              <a:t> </a:t>
            </a:r>
            <a:r>
              <a:rPr lang="en-US" altLang="vi-VN" sz="2400" b="1" i="1" dirty="0" err="1">
                <a:solidFill>
                  <a:srgbClr val="009900"/>
                </a:solidFill>
                <a:latin typeface="Times New Roman" pitchFamily="18" charset="0"/>
              </a:rPr>
              <a:t>nhân</a:t>
            </a:r>
            <a:r>
              <a:rPr lang="en-US" altLang="vi-VN" sz="2400" b="1" i="1" dirty="0">
                <a:solidFill>
                  <a:srgbClr val="009900"/>
                </a:solidFill>
                <a:latin typeface="Times New Roman" pitchFamily="18" charset="0"/>
              </a:rPr>
              <a:t> </a:t>
            </a:r>
            <a:r>
              <a:rPr lang="en-US" altLang="vi-VN" sz="2400" b="1" i="1" dirty="0" err="1">
                <a:solidFill>
                  <a:srgbClr val="009900"/>
                </a:solidFill>
                <a:latin typeface="Times New Roman" pitchFamily="18" charset="0"/>
              </a:rPr>
              <a:t>vật</a:t>
            </a:r>
            <a:r>
              <a:rPr lang="en-US" altLang="vi-VN" sz="2400" b="1" i="1" dirty="0">
                <a:solidFill>
                  <a:srgbClr val="009900"/>
                </a:solidFill>
                <a:latin typeface="Times New Roman" pitchFamily="18" charset="0"/>
              </a:rPr>
              <a:t> </a:t>
            </a:r>
            <a:r>
              <a:rPr lang="en-US" altLang="vi-VN" sz="2400" b="1" i="1" dirty="0" err="1">
                <a:solidFill>
                  <a:srgbClr val="009900"/>
                </a:solidFill>
                <a:latin typeface="Times New Roman" pitchFamily="18" charset="0"/>
              </a:rPr>
              <a:t>Dế</a:t>
            </a:r>
            <a:r>
              <a:rPr lang="en-US" altLang="vi-VN" sz="2400" b="1" i="1" dirty="0">
                <a:solidFill>
                  <a:srgbClr val="009900"/>
                </a:solidFill>
                <a:latin typeface="Times New Roman" pitchFamily="18" charset="0"/>
              </a:rPr>
              <a:t> </a:t>
            </a:r>
            <a:r>
              <a:rPr lang="en-US" altLang="vi-VN" sz="2400" b="1" i="1" dirty="0" err="1">
                <a:solidFill>
                  <a:srgbClr val="009900"/>
                </a:solidFill>
                <a:latin typeface="Times New Roman" pitchFamily="18" charset="0"/>
              </a:rPr>
              <a:t>Mèn</a:t>
            </a:r>
            <a:r>
              <a:rPr lang="en-US" altLang="vi-VN" sz="2400" b="1" i="1" dirty="0">
                <a:solidFill>
                  <a:srgbClr val="009900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28600" y="2138535"/>
            <a:ext cx="8147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1" hangingPunct="1"/>
            <a:r>
              <a:rPr lang="en-US" altLang="vi-VN" sz="2400" b="1" i="1" dirty="0">
                <a:solidFill>
                  <a:srgbClr val="009900"/>
                </a:solidFill>
                <a:latin typeface="Times New Roman" pitchFamily="18" charset="0"/>
              </a:rPr>
              <a:t>   a) </a:t>
            </a:r>
            <a:r>
              <a:rPr lang="en-US" altLang="vi-VN" sz="2400" b="1" i="1" dirty="0" err="1">
                <a:solidFill>
                  <a:srgbClr val="009900"/>
                </a:solidFill>
                <a:latin typeface="Times New Roman" pitchFamily="18" charset="0"/>
              </a:rPr>
              <a:t>Mị</a:t>
            </a:r>
            <a:r>
              <a:rPr lang="en-US" altLang="vi-VN" sz="2400" b="1" i="1" dirty="0">
                <a:solidFill>
                  <a:srgbClr val="009900"/>
                </a:solidFill>
                <a:latin typeface="Times New Roman" pitchFamily="18" charset="0"/>
              </a:rPr>
              <a:t> </a:t>
            </a:r>
            <a:r>
              <a:rPr lang="en-US" altLang="vi-VN" sz="2400" b="1" i="1" dirty="0" err="1">
                <a:solidFill>
                  <a:srgbClr val="009900"/>
                </a:solidFill>
                <a:latin typeface="Times New Roman" pitchFamily="18" charset="0"/>
              </a:rPr>
              <a:t>Nương</a:t>
            </a:r>
            <a:r>
              <a:rPr lang="en-US" altLang="vi-VN" sz="2400" b="1" i="1" dirty="0">
                <a:solidFill>
                  <a:srgbClr val="009900"/>
                </a:solidFill>
                <a:latin typeface="Times New Roman" pitchFamily="18" charset="0"/>
              </a:rPr>
              <a:t> </a:t>
            </a:r>
            <a:r>
              <a:rPr lang="en-US" altLang="vi-VN" sz="2400" b="1" i="1" dirty="0" err="1">
                <a:solidFill>
                  <a:srgbClr val="009900"/>
                </a:solidFill>
                <a:latin typeface="Times New Roman" pitchFamily="18" charset="0"/>
              </a:rPr>
              <a:t>là</a:t>
            </a:r>
            <a:r>
              <a:rPr lang="en-US" altLang="vi-VN" sz="2400" b="1" i="1" dirty="0">
                <a:solidFill>
                  <a:srgbClr val="009900"/>
                </a:solidFill>
                <a:latin typeface="Times New Roman" pitchFamily="18" charset="0"/>
              </a:rPr>
              <a:t> con </a:t>
            </a:r>
            <a:r>
              <a:rPr lang="en-US" altLang="vi-VN" sz="2400" b="1" i="1" dirty="0" err="1">
                <a:solidFill>
                  <a:srgbClr val="009900"/>
                </a:solidFill>
                <a:latin typeface="Times New Roman" pitchFamily="18" charset="0"/>
              </a:rPr>
              <a:t>gái</a:t>
            </a:r>
            <a:r>
              <a:rPr lang="en-US" altLang="vi-VN" sz="2400" b="1" i="1" dirty="0">
                <a:solidFill>
                  <a:srgbClr val="009900"/>
                </a:solidFill>
                <a:latin typeface="Times New Roman" pitchFamily="18" charset="0"/>
              </a:rPr>
              <a:t> </a:t>
            </a:r>
            <a:r>
              <a:rPr lang="en-US" altLang="vi-VN" sz="2400" b="1" i="1" dirty="0" err="1">
                <a:solidFill>
                  <a:srgbClr val="009900"/>
                </a:solidFill>
                <a:latin typeface="Times New Roman" pitchFamily="18" charset="0"/>
              </a:rPr>
              <a:t>của</a:t>
            </a:r>
            <a:r>
              <a:rPr lang="en-US" altLang="vi-VN" sz="2400" b="1" i="1" dirty="0">
                <a:solidFill>
                  <a:srgbClr val="009900"/>
                </a:solidFill>
                <a:latin typeface="Times New Roman" pitchFamily="18" charset="0"/>
              </a:rPr>
              <a:t> </a:t>
            </a:r>
            <a:r>
              <a:rPr lang="en-US" altLang="vi-VN" sz="2400" b="1" i="1" dirty="0" err="1">
                <a:solidFill>
                  <a:srgbClr val="009900"/>
                </a:solidFill>
                <a:latin typeface="Times New Roman" pitchFamily="18" charset="0"/>
              </a:rPr>
              <a:t>vua</a:t>
            </a:r>
            <a:r>
              <a:rPr lang="en-US" altLang="vi-VN" sz="2400" b="1" i="1" dirty="0">
                <a:solidFill>
                  <a:srgbClr val="009900"/>
                </a:solidFill>
                <a:latin typeface="Times New Roman" pitchFamily="18" charset="0"/>
              </a:rPr>
              <a:t> </a:t>
            </a:r>
            <a:r>
              <a:rPr lang="en-US" altLang="vi-VN" sz="2400" b="1" i="1" dirty="0" err="1">
                <a:solidFill>
                  <a:srgbClr val="009900"/>
                </a:solidFill>
                <a:latin typeface="Times New Roman" pitchFamily="18" charset="0"/>
              </a:rPr>
              <a:t>Hùng</a:t>
            </a:r>
            <a:r>
              <a:rPr lang="en-US" altLang="vi-VN" sz="2400" b="1" i="1" dirty="0">
                <a:solidFill>
                  <a:srgbClr val="009900"/>
                </a:solidFill>
                <a:latin typeface="Times New Roman" pitchFamily="18" charset="0"/>
              </a:rPr>
              <a:t> </a:t>
            </a:r>
            <a:r>
              <a:rPr lang="en-US" altLang="vi-VN" sz="2400" b="1" i="1" dirty="0" err="1">
                <a:solidFill>
                  <a:srgbClr val="009900"/>
                </a:solidFill>
                <a:latin typeface="Times New Roman" pitchFamily="18" charset="0"/>
              </a:rPr>
              <a:t>thứ</a:t>
            </a:r>
            <a:r>
              <a:rPr lang="en-US" altLang="vi-VN" sz="2400" b="1" i="1" dirty="0">
                <a:solidFill>
                  <a:srgbClr val="009900"/>
                </a:solidFill>
                <a:latin typeface="Times New Roman" pitchFamily="18" charset="0"/>
              </a:rPr>
              <a:t> 18.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228600" y="2743373"/>
            <a:ext cx="77724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1" hangingPunct="1"/>
            <a:r>
              <a:rPr lang="en-US" altLang="vi-VN" sz="2400" b="1" i="1" dirty="0">
                <a:solidFill>
                  <a:srgbClr val="009900"/>
                </a:solidFill>
                <a:latin typeface="Times New Roman" pitchFamily="18" charset="0"/>
              </a:rPr>
              <a:t>   b) </a:t>
            </a:r>
            <a:r>
              <a:rPr lang="en-US" altLang="vi-VN" sz="2400" b="1" i="1" dirty="0" err="1">
                <a:solidFill>
                  <a:srgbClr val="009900"/>
                </a:solidFill>
                <a:latin typeface="Times New Roman" pitchFamily="18" charset="0"/>
              </a:rPr>
              <a:t>Buổi</a:t>
            </a:r>
            <a:r>
              <a:rPr lang="en-US" altLang="vi-VN" sz="2400" b="1" i="1" dirty="0">
                <a:solidFill>
                  <a:srgbClr val="009900"/>
                </a:solidFill>
                <a:latin typeface="Times New Roman" pitchFamily="18" charset="0"/>
              </a:rPr>
              <a:t> </a:t>
            </a:r>
            <a:r>
              <a:rPr lang="en-US" altLang="vi-VN" sz="2400" b="1" i="1" dirty="0" err="1">
                <a:solidFill>
                  <a:srgbClr val="009900"/>
                </a:solidFill>
                <a:latin typeface="Times New Roman" pitchFamily="18" charset="0"/>
              </a:rPr>
              <a:t>sáng</a:t>
            </a:r>
            <a:r>
              <a:rPr lang="en-US" altLang="vi-VN" sz="2400" b="1" i="1" dirty="0">
                <a:solidFill>
                  <a:srgbClr val="009900"/>
                </a:solidFill>
                <a:latin typeface="Times New Roman" pitchFamily="18" charset="0"/>
              </a:rPr>
              <a:t>, </a:t>
            </a:r>
            <a:r>
              <a:rPr lang="en-US" altLang="vi-VN" sz="2400" b="1" i="1" dirty="0" err="1">
                <a:solidFill>
                  <a:srgbClr val="009900"/>
                </a:solidFill>
                <a:latin typeface="Times New Roman" pitchFamily="18" charset="0"/>
              </a:rPr>
              <a:t>mặt</a:t>
            </a:r>
            <a:r>
              <a:rPr lang="en-US" altLang="vi-VN" sz="2400" b="1" i="1" dirty="0">
                <a:solidFill>
                  <a:srgbClr val="009900"/>
                </a:solidFill>
                <a:latin typeface="Times New Roman" pitchFamily="18" charset="0"/>
              </a:rPr>
              <a:t> </a:t>
            </a:r>
            <a:r>
              <a:rPr lang="en-US" altLang="vi-VN" sz="2400" b="1" i="1" dirty="0" err="1">
                <a:solidFill>
                  <a:srgbClr val="009900"/>
                </a:solidFill>
                <a:latin typeface="Times New Roman" pitchFamily="18" charset="0"/>
              </a:rPr>
              <a:t>hồ</a:t>
            </a:r>
            <a:r>
              <a:rPr lang="en-US" altLang="vi-VN" sz="2400" b="1" i="1" dirty="0">
                <a:solidFill>
                  <a:srgbClr val="009900"/>
                </a:solidFill>
                <a:latin typeface="Times New Roman" pitchFamily="18" charset="0"/>
              </a:rPr>
              <a:t> </a:t>
            </a:r>
            <a:r>
              <a:rPr lang="en-US" altLang="vi-VN" sz="2400" b="1" i="1" dirty="0" err="1">
                <a:solidFill>
                  <a:srgbClr val="009900"/>
                </a:solidFill>
                <a:latin typeface="Times New Roman" pitchFamily="18" charset="0"/>
              </a:rPr>
              <a:t>trong</a:t>
            </a:r>
            <a:r>
              <a:rPr lang="en-US" altLang="vi-VN" sz="2400" b="1" i="1" dirty="0">
                <a:solidFill>
                  <a:srgbClr val="009900"/>
                </a:solidFill>
                <a:latin typeface="Times New Roman" pitchFamily="18" charset="0"/>
              </a:rPr>
              <a:t> </a:t>
            </a:r>
            <a:r>
              <a:rPr lang="en-US" altLang="vi-VN" sz="2400" b="1" i="1" dirty="0" err="1">
                <a:solidFill>
                  <a:srgbClr val="009900"/>
                </a:solidFill>
                <a:latin typeface="Times New Roman" pitchFamily="18" charset="0"/>
              </a:rPr>
              <a:t>xanh</a:t>
            </a:r>
            <a:r>
              <a:rPr lang="en-US" altLang="vi-VN" sz="2400" b="1" i="1" dirty="0">
                <a:solidFill>
                  <a:srgbClr val="009900"/>
                </a:solidFill>
                <a:latin typeface="Times New Roman" pitchFamily="18" charset="0"/>
              </a:rPr>
              <a:t>, </a:t>
            </a:r>
            <a:r>
              <a:rPr lang="en-US" altLang="vi-VN" sz="2400" b="1" i="1" dirty="0" err="1">
                <a:solidFill>
                  <a:srgbClr val="009900"/>
                </a:solidFill>
                <a:latin typeface="Times New Roman" pitchFamily="18" charset="0"/>
              </a:rPr>
              <a:t>phẳng</a:t>
            </a:r>
            <a:r>
              <a:rPr lang="en-US" altLang="vi-VN" sz="2400" b="1" i="1" dirty="0">
                <a:solidFill>
                  <a:srgbClr val="009900"/>
                </a:solidFill>
                <a:latin typeface="Times New Roman" pitchFamily="18" charset="0"/>
              </a:rPr>
              <a:t> </a:t>
            </a:r>
            <a:r>
              <a:rPr lang="en-US" altLang="vi-VN" sz="2400" b="1" i="1" dirty="0" err="1">
                <a:solidFill>
                  <a:srgbClr val="009900"/>
                </a:solidFill>
                <a:latin typeface="Times New Roman" pitchFamily="18" charset="0"/>
              </a:rPr>
              <a:t>lặng</a:t>
            </a:r>
            <a:r>
              <a:rPr lang="en-US" altLang="vi-VN" sz="2400" b="1" i="1" dirty="0">
                <a:solidFill>
                  <a:srgbClr val="009900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 flipV="1">
            <a:off x="2292350" y="2527473"/>
            <a:ext cx="3825875" cy="79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Line 6"/>
          <p:cNvSpPr>
            <a:spLocks noChangeShapeType="1"/>
          </p:cNvSpPr>
          <p:nvPr/>
        </p:nvSpPr>
        <p:spPr bwMode="auto">
          <a:xfrm flipV="1">
            <a:off x="885825" y="2533823"/>
            <a:ext cx="1281113" cy="31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 flipH="1">
            <a:off x="2166938" y="2178223"/>
            <a:ext cx="130175" cy="376237"/>
          </a:xfrm>
          <a:prstGeom prst="line">
            <a:avLst/>
          </a:prstGeom>
          <a:noFill/>
          <a:ln w="38100" cmpd="dbl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Text Box 18"/>
          <p:cNvSpPr txBox="1">
            <a:spLocks noChangeArrowheads="1"/>
          </p:cNvSpPr>
          <p:nvPr/>
        </p:nvSpPr>
        <p:spPr bwMode="auto">
          <a:xfrm>
            <a:off x="1249363" y="2470323"/>
            <a:ext cx="491807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1800" b="1">
                <a:solidFill>
                  <a:srgbClr val="FF3300"/>
                </a:solidFill>
                <a:latin typeface=".VnTime" pitchFamily="34" charset="0"/>
              </a:rPr>
              <a:t>CN                                                VN</a:t>
            </a:r>
          </a:p>
        </p:txBody>
      </p:sp>
      <p:sp>
        <p:nvSpPr>
          <p:cNvPr id="17" name="Line 7"/>
          <p:cNvSpPr>
            <a:spLocks noChangeShapeType="1"/>
          </p:cNvSpPr>
          <p:nvPr/>
        </p:nvSpPr>
        <p:spPr bwMode="auto">
          <a:xfrm flipH="1">
            <a:off x="3170238" y="2803698"/>
            <a:ext cx="161925" cy="371475"/>
          </a:xfrm>
          <a:prstGeom prst="line">
            <a:avLst/>
          </a:prstGeom>
          <a:noFill/>
          <a:ln w="38100" cmpd="dbl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Line 5"/>
          <p:cNvSpPr>
            <a:spLocks noChangeShapeType="1"/>
          </p:cNvSpPr>
          <p:nvPr/>
        </p:nvSpPr>
        <p:spPr bwMode="auto">
          <a:xfrm flipV="1">
            <a:off x="3300413" y="3129135"/>
            <a:ext cx="1330325" cy="31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Line 5"/>
          <p:cNvSpPr>
            <a:spLocks noChangeShapeType="1"/>
          </p:cNvSpPr>
          <p:nvPr/>
        </p:nvSpPr>
        <p:spPr bwMode="auto">
          <a:xfrm flipV="1">
            <a:off x="4819650" y="3130723"/>
            <a:ext cx="1330325" cy="31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Line 5"/>
          <p:cNvSpPr>
            <a:spLocks noChangeShapeType="1"/>
          </p:cNvSpPr>
          <p:nvPr/>
        </p:nvSpPr>
        <p:spPr bwMode="auto">
          <a:xfrm>
            <a:off x="2316163" y="3140248"/>
            <a:ext cx="823912" cy="47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Text Box 18"/>
          <p:cNvSpPr txBox="1">
            <a:spLocks noChangeArrowheads="1"/>
          </p:cNvSpPr>
          <p:nvPr/>
        </p:nvSpPr>
        <p:spPr bwMode="auto">
          <a:xfrm>
            <a:off x="2476500" y="3124373"/>
            <a:ext cx="4494213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1800" b="1">
                <a:solidFill>
                  <a:srgbClr val="FF3300"/>
                </a:solidFill>
                <a:latin typeface=".VnTime" pitchFamily="34" charset="0"/>
              </a:rPr>
              <a:t>CN              VN1                       VN2</a:t>
            </a:r>
          </a:p>
        </p:txBody>
      </p:sp>
      <p:sp>
        <p:nvSpPr>
          <p:cNvPr id="22" name="Line 7"/>
          <p:cNvSpPr>
            <a:spLocks noChangeShapeType="1"/>
          </p:cNvSpPr>
          <p:nvPr/>
        </p:nvSpPr>
        <p:spPr bwMode="auto">
          <a:xfrm flipH="1">
            <a:off x="3343275" y="3399010"/>
            <a:ext cx="130175" cy="419100"/>
          </a:xfrm>
          <a:prstGeom prst="line">
            <a:avLst/>
          </a:prstGeom>
          <a:noFill/>
          <a:ln w="38100" cmpd="dbl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Line 6"/>
          <p:cNvSpPr>
            <a:spLocks noChangeShapeType="1"/>
          </p:cNvSpPr>
          <p:nvPr/>
        </p:nvSpPr>
        <p:spPr bwMode="auto">
          <a:xfrm flipV="1">
            <a:off x="2212975" y="3738735"/>
            <a:ext cx="454025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Line 5"/>
          <p:cNvSpPr>
            <a:spLocks noChangeShapeType="1"/>
          </p:cNvSpPr>
          <p:nvPr/>
        </p:nvSpPr>
        <p:spPr bwMode="auto">
          <a:xfrm flipV="1">
            <a:off x="3473450" y="3740323"/>
            <a:ext cx="2887663" cy="15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Text Box 18"/>
          <p:cNvSpPr txBox="1">
            <a:spLocks noChangeArrowheads="1"/>
          </p:cNvSpPr>
          <p:nvPr/>
        </p:nvSpPr>
        <p:spPr bwMode="auto">
          <a:xfrm>
            <a:off x="2111375" y="3705398"/>
            <a:ext cx="37084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1800" b="1">
                <a:solidFill>
                  <a:srgbClr val="FF3300"/>
                </a:solidFill>
                <a:latin typeface=".VnTime" pitchFamily="34" charset="0"/>
              </a:rPr>
              <a:t>CN1    CN2                       VN</a:t>
            </a:r>
          </a:p>
        </p:txBody>
      </p:sp>
      <p:sp>
        <p:nvSpPr>
          <p:cNvPr id="26" name="Line 6"/>
          <p:cNvSpPr>
            <a:spLocks noChangeShapeType="1"/>
          </p:cNvSpPr>
          <p:nvPr/>
        </p:nvSpPr>
        <p:spPr bwMode="auto">
          <a:xfrm flipV="1">
            <a:off x="2843213" y="3738735"/>
            <a:ext cx="455612" cy="31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7"/>
          <p:cNvSpPr>
            <a:spLocks noChangeShapeType="1"/>
          </p:cNvSpPr>
          <p:nvPr/>
        </p:nvSpPr>
        <p:spPr bwMode="auto">
          <a:xfrm flipH="1">
            <a:off x="1249363" y="3970510"/>
            <a:ext cx="130175" cy="419100"/>
          </a:xfrm>
          <a:prstGeom prst="line">
            <a:avLst/>
          </a:prstGeom>
          <a:noFill/>
          <a:ln w="38100" cmpd="dbl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6"/>
          <p:cNvSpPr>
            <a:spLocks noChangeShapeType="1"/>
          </p:cNvSpPr>
          <p:nvPr/>
        </p:nvSpPr>
        <p:spPr bwMode="auto">
          <a:xfrm>
            <a:off x="823913" y="435151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5"/>
          <p:cNvSpPr>
            <a:spLocks noChangeShapeType="1"/>
          </p:cNvSpPr>
          <p:nvPr/>
        </p:nvSpPr>
        <p:spPr bwMode="auto">
          <a:xfrm flipV="1">
            <a:off x="1381125" y="4362623"/>
            <a:ext cx="55419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Text Box 18"/>
          <p:cNvSpPr txBox="1">
            <a:spLocks noChangeArrowheads="1"/>
          </p:cNvSpPr>
          <p:nvPr/>
        </p:nvSpPr>
        <p:spPr bwMode="auto">
          <a:xfrm>
            <a:off x="747713" y="4420063"/>
            <a:ext cx="4846637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1800" b="1">
                <a:solidFill>
                  <a:srgbClr val="FF3300"/>
                </a:solidFill>
                <a:latin typeface=".VnTime" pitchFamily="34" charset="0"/>
              </a:rPr>
              <a:t>CN                                                    VN</a:t>
            </a:r>
          </a:p>
        </p:txBody>
      </p:sp>
      <p:sp>
        <p:nvSpPr>
          <p:cNvPr id="46" name="Rectangle 2"/>
          <p:cNvSpPr txBox="1">
            <a:spLocks noChangeArrowheads="1"/>
          </p:cNvSpPr>
          <p:nvPr/>
        </p:nvSpPr>
        <p:spPr bwMode="auto">
          <a:xfrm>
            <a:off x="176797" y="5980845"/>
            <a:ext cx="3335338" cy="50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vi-VN" sz="2400" b="1" i="1">
                <a:solidFill>
                  <a:srgbClr val="0070C0"/>
                </a:solidFill>
                <a:latin typeface="Times New Roman" pitchFamily="18" charset="0"/>
              </a:rPr>
              <a:t>2. Ghi nhớ: </a:t>
            </a:r>
            <a:r>
              <a:rPr lang="en-US" altLang="vi-VN" sz="2400" b="1">
                <a:latin typeface="Times New Roman" pitchFamily="18" charset="0"/>
              </a:rPr>
              <a:t>(sgk/101)</a:t>
            </a:r>
            <a:endParaRPr lang="en-US" altLang="vi-VN" sz="2400" b="1" u="sng">
              <a:latin typeface="Times New Roman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32313" y="6798"/>
            <a:ext cx="88831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i="1" u="sng" dirty="0" err="1" smtClean="0"/>
              <a:t>Phần</a:t>
            </a:r>
            <a:r>
              <a:rPr lang="en-US" sz="2600" b="1" i="1" u="sng" dirty="0" smtClean="0"/>
              <a:t> </a:t>
            </a:r>
            <a:r>
              <a:rPr lang="en-US" sz="2600" b="1" i="1" u="sng" dirty="0" err="1" smtClean="0"/>
              <a:t>B</a:t>
            </a:r>
            <a:r>
              <a:rPr lang="en-US" sz="2600" b="1" i="1" dirty="0" err="1" smtClean="0"/>
              <a:t>.Tiếng</a:t>
            </a:r>
            <a:r>
              <a:rPr lang="en-US" sz="2600" b="1" i="1" dirty="0" smtClean="0"/>
              <a:t> </a:t>
            </a:r>
            <a:r>
              <a:rPr lang="en-US" sz="2600" b="1" i="1" dirty="0" err="1" smtClean="0"/>
              <a:t>Việt</a:t>
            </a:r>
            <a:endParaRPr lang="en-US" sz="2600" b="1" i="1" dirty="0" smtClean="0"/>
          </a:p>
          <a:p>
            <a:pPr algn="ctr"/>
            <a:r>
              <a:rPr lang="en-US" sz="3200" b="1" dirty="0" smtClean="0">
                <a:solidFill>
                  <a:srgbClr val="FF0000"/>
                </a:solidFill>
              </a:rPr>
              <a:t>CÂU TRẦN THUẬT ĐƠN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48" name="Rectangle 2"/>
          <p:cNvSpPr txBox="1">
            <a:spLocks noChangeArrowheads="1"/>
          </p:cNvSpPr>
          <p:nvPr/>
        </p:nvSpPr>
        <p:spPr bwMode="auto">
          <a:xfrm>
            <a:off x="6405708" y="2223065"/>
            <a:ext cx="2433492" cy="50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vi-VN" sz="2400" b="1" i="1" smtClean="0">
                <a:solidFill>
                  <a:srgbClr val="FF0000"/>
                </a:solidFill>
                <a:latin typeface="Times New Roman" pitchFamily="18" charset="0"/>
              </a:rPr>
              <a:t>-&gt; giới thiệu</a:t>
            </a:r>
            <a:endParaRPr lang="en-US" altLang="vi-VN" sz="2400" b="1" u="sng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49" name="Rectangle 2"/>
          <p:cNvSpPr txBox="1">
            <a:spLocks noChangeArrowheads="1"/>
          </p:cNvSpPr>
          <p:nvPr/>
        </p:nvSpPr>
        <p:spPr bwMode="auto">
          <a:xfrm>
            <a:off x="6516543" y="2832680"/>
            <a:ext cx="2433492" cy="50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vi-VN" sz="2400" b="1" i="1" smtClean="0">
                <a:solidFill>
                  <a:srgbClr val="FF0000"/>
                </a:solidFill>
                <a:latin typeface="Times New Roman" pitchFamily="18" charset="0"/>
              </a:rPr>
              <a:t>-&gt; tả</a:t>
            </a:r>
            <a:endParaRPr lang="en-US" altLang="vi-VN" sz="2400" b="1" u="sng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50" name="Rectangle 2"/>
          <p:cNvSpPr txBox="1">
            <a:spLocks noChangeArrowheads="1"/>
          </p:cNvSpPr>
          <p:nvPr/>
        </p:nvSpPr>
        <p:spPr bwMode="auto">
          <a:xfrm>
            <a:off x="6668943" y="3414585"/>
            <a:ext cx="2433492" cy="50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vi-VN" sz="2400" b="1" i="1" smtClean="0">
                <a:solidFill>
                  <a:srgbClr val="FF0000"/>
                </a:solidFill>
                <a:latin typeface="Times New Roman" pitchFamily="18" charset="0"/>
              </a:rPr>
              <a:t>-&gt; kể</a:t>
            </a:r>
            <a:endParaRPr lang="en-US" altLang="vi-VN" sz="2400" b="1" u="sng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51" name="Rectangle 2"/>
          <p:cNvSpPr txBox="1">
            <a:spLocks noChangeArrowheads="1"/>
          </p:cNvSpPr>
          <p:nvPr/>
        </p:nvSpPr>
        <p:spPr bwMode="auto">
          <a:xfrm>
            <a:off x="7126153" y="4024200"/>
            <a:ext cx="1889260" cy="50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vi-VN" sz="2400" b="1" i="1" smtClean="0">
                <a:solidFill>
                  <a:srgbClr val="FF0000"/>
                </a:solidFill>
                <a:latin typeface="Times New Roman" pitchFamily="18" charset="0"/>
              </a:rPr>
              <a:t>-&gt; Nêu ý kiến</a:t>
            </a:r>
            <a:endParaRPr lang="en-US" altLang="vi-VN" sz="2400" b="1" u="sng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52" name="Rectangle 2"/>
          <p:cNvSpPr txBox="1">
            <a:spLocks noChangeArrowheads="1"/>
          </p:cNvSpPr>
          <p:nvPr/>
        </p:nvSpPr>
        <p:spPr bwMode="auto">
          <a:xfrm>
            <a:off x="228600" y="4985152"/>
            <a:ext cx="8610600" cy="77782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US" altLang="vi-VN" sz="2400" b="1" smtClean="0">
                <a:solidFill>
                  <a:srgbClr val="FF0000"/>
                </a:solidFill>
                <a:latin typeface="Times New Roman" pitchFamily="18" charset="0"/>
              </a:rPr>
              <a:t> Mục đích: trần thuật + Cấu tạo: một cụm chủ vị </a:t>
            </a:r>
          </a:p>
          <a:p>
            <a:pPr algn="ctr" eaLnBrk="1" hangingPunct="1">
              <a:lnSpc>
                <a:spcPct val="90000"/>
              </a:lnSpc>
            </a:pPr>
            <a:r>
              <a:rPr lang="en-US" altLang="vi-VN" sz="2400" b="1" smtClean="0">
                <a:solidFill>
                  <a:srgbClr val="FF0000"/>
                </a:solidFill>
                <a:latin typeface="Times New Roman" pitchFamily="18" charset="0"/>
              </a:rPr>
              <a:t>= CÂU TRẦN THUẬT ĐƠN </a:t>
            </a:r>
            <a:endParaRPr lang="en-US" altLang="vi-VN" sz="2400" b="1" u="sng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665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 animBg="1"/>
      <p:bldP spid="10" grpId="0" animBg="1"/>
      <p:bldP spid="11" grpId="0" animBg="1"/>
      <p:bldP spid="12" grpId="0"/>
      <p:bldP spid="17" grpId="0" animBg="1"/>
      <p:bldP spid="18" grpId="0" animBg="1"/>
      <p:bldP spid="19" grpId="0" animBg="1"/>
      <p:bldP spid="20" grpId="0" animBg="1"/>
      <p:bldP spid="21" grpId="0"/>
      <p:bldP spid="22" grpId="0" animBg="1"/>
      <p:bldP spid="23" grpId="0" animBg="1"/>
      <p:bldP spid="24" grpId="0" animBg="1"/>
      <p:bldP spid="25" grpId="0"/>
      <p:bldP spid="26" grpId="0" animBg="1"/>
      <p:bldP spid="27" grpId="0" animBg="1"/>
      <p:bldP spid="28" grpId="0" animBg="1"/>
      <p:bldP spid="29" grpId="0" animBg="1"/>
      <p:bldP spid="30" grpId="0"/>
      <p:bldP spid="46" grpId="0"/>
      <p:bldP spid="48" grpId="0"/>
      <p:bldP spid="49" grpId="0"/>
      <p:bldP spid="50" grpId="0"/>
      <p:bldP spid="51" grpId="0"/>
      <p:bldP spid="5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326356" y="5803770"/>
            <a:ext cx="6324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Bà đỡ Trần là người huyện Đông Triều.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39700" y="765175"/>
          <a:ext cx="8864599" cy="48736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4628"/>
                <a:gridCol w="4136717"/>
                <a:gridCol w="2603254"/>
              </a:tblGrid>
              <a:tr h="835025">
                <a:tc gridSpan="2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7" marB="4571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180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4987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13299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44" marR="91444" marT="45717" marB="4571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44" marR="91444" marT="45717" marB="4571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44" marR="91444" marT="45717" marB="4571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017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44" marR="91444" marT="45717" marB="4571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44" marR="91444" marT="45717" marB="4571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smtClean="0"/>
                    </a:p>
                    <a:p>
                      <a:endParaRPr lang="en-US" sz="1800" smtClean="0"/>
                    </a:p>
                    <a:p>
                      <a:endParaRPr lang="en-US" sz="1800" smtClean="0"/>
                    </a:p>
                    <a:p>
                      <a:endParaRPr lang="en-US" sz="1200" dirty="0"/>
                    </a:p>
                  </a:txBody>
                  <a:tcPr marL="91444" marR="91444" marT="45717" marB="4571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38200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44" marR="91444" marT="45717" marB="4571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800" dirty="0"/>
                    </a:p>
                  </a:txBody>
                  <a:tcPr marL="91444" marR="91444" marT="45717" marB="4571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800" dirty="0"/>
                    </a:p>
                  </a:txBody>
                  <a:tcPr marL="91444" marR="91444" marT="45717" marB="4571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62000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44" marR="91444" marT="45717" marB="4571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 smtClean="0"/>
                    </a:p>
                    <a:p>
                      <a:endParaRPr lang="en-US" sz="1800" dirty="0"/>
                    </a:p>
                  </a:txBody>
                  <a:tcPr marL="91444" marR="91444" marT="45717" marB="4571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44" marR="91444" marT="45717" marB="4571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74625" y="2028825"/>
            <a:ext cx="1643063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200"/>
              <a:t>Bà đỡ</a:t>
            </a:r>
            <a:r>
              <a:rPr lang="en-US" sz="2200">
                <a:latin typeface=".VnTime" pitchFamily="34" charset="0"/>
              </a:rPr>
              <a:t> </a:t>
            </a:r>
            <a:r>
              <a:rPr lang="en-US" sz="2200"/>
              <a:t>Trần</a:t>
            </a:r>
            <a:endParaRPr lang="en-US" sz="2200">
              <a:latin typeface=".VnTime" pitchFamily="34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266950" y="2039938"/>
            <a:ext cx="354330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200"/>
              <a:t>là người huyện Đông Triều</a:t>
            </a:r>
            <a:endParaRPr lang="en-US" sz="2200">
              <a:latin typeface=".VnTime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02763" y="5983498"/>
            <a:ext cx="8577262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/>
              <a:t>Hình </a:t>
            </a:r>
            <a:r>
              <a:rPr lang="en-US" sz="2200" smtClean="0"/>
              <a:t>vuông</a:t>
            </a:r>
            <a:r>
              <a:rPr lang="en-US" sz="2200" smtClean="0">
                <a:latin typeface=".VnTime" pitchFamily="34" charset="0"/>
              </a:rPr>
              <a:t> </a:t>
            </a:r>
            <a:r>
              <a:rPr lang="en-US" sz="2200"/>
              <a:t>là tứ giác có bốn góc vuông và bốn cạnh bằng nhau</a:t>
            </a:r>
            <a:r>
              <a:rPr lang="en-US" sz="2200">
                <a:latin typeface=".VnTime" pitchFamily="34" charset="0"/>
              </a:rPr>
              <a:t>.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36525" y="3138488"/>
            <a:ext cx="1868488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/>
              <a:t>Hình vuông</a:t>
            </a:r>
            <a:endParaRPr lang="en-US" sz="2200">
              <a:latin typeface=".VnTime" pitchFamily="34" charset="0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286000" y="2957513"/>
            <a:ext cx="400050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200"/>
              <a:t>là tứ giác có bốn góc vuông và bốn cạnh bằng nhau</a:t>
            </a:r>
            <a:r>
              <a:rPr lang="en-US" sz="2200">
                <a:latin typeface=".VnTime" pitchFamily="34" charset="0"/>
              </a:rPr>
              <a:t>.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606423" y="5808214"/>
            <a:ext cx="83058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200">
                <a:latin typeface="Times New Roman" pitchFamily="18" charset="0"/>
                <a:cs typeface="Times New Roman" pitchFamily="18" charset="0"/>
              </a:rPr>
              <a:t>Ngày thứ năm trên đảo Cô Tô là một ngày trong trẻo, sáng sủa. </a:t>
            </a: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149225" y="4046538"/>
            <a:ext cx="2125663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200"/>
              <a:t>Ngày thứ năm trên đảo Cô Tô</a:t>
            </a:r>
            <a:endParaRPr lang="en-US" sz="2200">
              <a:latin typeface=".VnTime" pitchFamily="34" charset="0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2228850" y="4068763"/>
            <a:ext cx="44196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200"/>
              <a:t>là một ngày trong trẻo, sáng sủa.</a:t>
            </a:r>
            <a:r>
              <a:rPr lang="en-US" sz="2200">
                <a:latin typeface=".VnTime" pitchFamily="34" charset="0"/>
              </a:rPr>
              <a:t> 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2030413" y="5810141"/>
            <a:ext cx="389882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d. Dế Mèn trêu chị Cốc là dại.</a:t>
            </a: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295525" y="4887913"/>
            <a:ext cx="938213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/>
              <a:t>là dại.</a:t>
            </a: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7638" y="4892675"/>
            <a:ext cx="2049462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/>
              <a:t>Dế Mèn trêu chị Cốc</a:t>
            </a:r>
          </a:p>
        </p:txBody>
      </p:sp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3436938" y="2486025"/>
            <a:ext cx="2963862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200">
                <a:solidFill>
                  <a:srgbClr val="FF0000"/>
                </a:solidFill>
              </a:rPr>
              <a:t>(là + cụm danh từ)</a:t>
            </a:r>
            <a:endParaRPr lang="en-US" sz="2200">
              <a:solidFill>
                <a:srgbClr val="FF0000"/>
              </a:solidFill>
              <a:latin typeface=".VnTime" pitchFamily="34" charset="0"/>
            </a:endParaRPr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3527425" y="3616325"/>
            <a:ext cx="2860675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200">
                <a:solidFill>
                  <a:srgbClr val="FF0000"/>
                </a:solidFill>
              </a:rPr>
              <a:t>(là + cụm danh từ)</a:t>
            </a:r>
            <a:endParaRPr lang="en-US" sz="2200">
              <a:solidFill>
                <a:srgbClr val="FF0000"/>
              </a:solidFill>
              <a:latin typeface=".VnTime" pitchFamily="34" charset="0"/>
            </a:endParaRPr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2746375" y="4432300"/>
            <a:ext cx="3641725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200">
                <a:solidFill>
                  <a:srgbClr val="FF0000"/>
                </a:solidFill>
              </a:rPr>
              <a:t>(là + cụm danh từ)</a:t>
            </a:r>
            <a:endParaRPr lang="en-US" sz="2200">
              <a:solidFill>
                <a:srgbClr val="FF0000"/>
              </a:solidFill>
              <a:latin typeface=".VnTime" pitchFamily="34" charset="0"/>
            </a:endParaRPr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4476750" y="5187950"/>
            <a:ext cx="18986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(là + tính từ)</a:t>
            </a:r>
            <a:endParaRPr lang="en-US" sz="2400">
              <a:solidFill>
                <a:srgbClr val="FF0000"/>
              </a:solidFill>
              <a:latin typeface=".VnTime" pitchFamily="34" charset="0"/>
            </a:endParaRPr>
          </a:p>
        </p:txBody>
      </p:sp>
      <p:sp>
        <p:nvSpPr>
          <p:cNvPr id="38" name="Rectangle 8"/>
          <p:cNvSpPr>
            <a:spLocks noChangeArrowheads="1"/>
          </p:cNvSpPr>
          <p:nvPr/>
        </p:nvSpPr>
        <p:spPr bwMode="auto">
          <a:xfrm>
            <a:off x="6429375" y="2062163"/>
            <a:ext cx="2514600" cy="6969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en-US" sz="2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 giới thiệu</a:t>
            </a:r>
            <a:endParaRPr lang="en-US" sz="2200" b="1" u="sng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39700" y="939800"/>
            <a:ext cx="5608638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1/ Đặc điểm của câu trần thuật đơn có từ </a:t>
            </a:r>
            <a:r>
              <a:rPr lang="en-US" sz="22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200" b="1">
                <a:solidFill>
                  <a:srgbClr val="0070C0"/>
                </a:solidFill>
              </a:rPr>
              <a:t>:</a:t>
            </a:r>
            <a:endParaRPr lang="en-US" sz="2200" b="1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6400800" y="782638"/>
            <a:ext cx="2606675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2/ Các kiểu câu trần thuật đơn có từ </a:t>
            </a:r>
            <a:r>
              <a:rPr lang="en-US" sz="22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là:</a:t>
            </a: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504825" y="1609725"/>
            <a:ext cx="1643063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200" b="1">
                <a:solidFill>
                  <a:srgbClr val="7030A0"/>
                </a:solidFill>
              </a:rPr>
              <a:t>Chủ ngữ</a:t>
            </a:r>
            <a:endParaRPr lang="en-US" sz="2200" b="1">
              <a:solidFill>
                <a:srgbClr val="7030A0"/>
              </a:solidFill>
              <a:latin typeface=".VnTime" pitchFamily="34" charset="0"/>
            </a:endParaRP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3311525" y="1609725"/>
            <a:ext cx="1643063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200" b="1">
                <a:solidFill>
                  <a:srgbClr val="7030A0"/>
                </a:solidFill>
              </a:rPr>
              <a:t>Vị ngữ</a:t>
            </a:r>
            <a:endParaRPr lang="en-US" sz="2200" b="1">
              <a:solidFill>
                <a:srgbClr val="7030A0"/>
              </a:solidFill>
              <a:latin typeface=".VnTime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5277159"/>
              </p:ext>
            </p:extLst>
          </p:nvPr>
        </p:nvGraphicFramePr>
        <p:xfrm>
          <a:off x="128588" y="5698897"/>
          <a:ext cx="8878887" cy="10972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68412"/>
                <a:gridCol w="2610475"/>
              </a:tblGrid>
              <a:tr h="1082904"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Vị </a:t>
                      </a:r>
                      <a:r>
                        <a:rPr lang="en-US" sz="22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ngư</a:t>
                      </a:r>
                      <a:r>
                        <a:rPr lang="en-US" sz="2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̃ </a:t>
                      </a:r>
                      <a:r>
                        <a:rPr lang="en-US" sz="22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thường</a:t>
                      </a:r>
                      <a:r>
                        <a:rPr lang="en-US" sz="22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được</a:t>
                      </a:r>
                      <a:r>
                        <a:rPr lang="en-US" sz="2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cấu</a:t>
                      </a:r>
                      <a:r>
                        <a:rPr lang="en-US" sz="2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tạo</a:t>
                      </a:r>
                      <a:r>
                        <a:rPr lang="en-US" sz="2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: “là” + DT (</a:t>
                      </a:r>
                      <a:r>
                        <a:rPr lang="en-US" sz="22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cụm</a:t>
                      </a:r>
                      <a:r>
                        <a:rPr lang="en-US" sz="2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DT) </a:t>
                      </a:r>
                    </a:p>
                    <a:p>
                      <a:r>
                        <a:rPr lang="en-US" sz="2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              </a:t>
                      </a:r>
                      <a:r>
                        <a:rPr lang="en-US" sz="22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ngoài</a:t>
                      </a:r>
                      <a:r>
                        <a:rPr lang="en-US" sz="22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baseline="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ra</a:t>
                      </a:r>
                      <a:r>
                        <a:rPr lang="en-US" sz="22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baseline="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lang="en-US" sz="22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baseline="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thể</a:t>
                      </a:r>
                      <a:r>
                        <a:rPr lang="en-US" sz="22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: “</a:t>
                      </a:r>
                      <a:r>
                        <a:rPr lang="en-US" sz="2200" baseline="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là</a:t>
                      </a:r>
                      <a:r>
                        <a:rPr lang="en-US" sz="22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” + </a:t>
                      </a:r>
                      <a:r>
                        <a:rPr lang="en-US" sz="2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TT (</a:t>
                      </a:r>
                      <a:r>
                        <a:rPr lang="en-US" sz="22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cụm</a:t>
                      </a:r>
                      <a:r>
                        <a:rPr lang="en-US" sz="2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TT) </a:t>
                      </a:r>
                    </a:p>
                    <a:p>
                      <a:r>
                        <a:rPr lang="en-US" sz="2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                           ĐT (</a:t>
                      </a:r>
                      <a:r>
                        <a:rPr lang="en-US" sz="22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cụmĐT</a:t>
                      </a:r>
                      <a:endParaRPr lang="en-US" sz="2200" u="sng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1" marR="91441" marT="45695" marB="456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91441" marR="91441" marT="45695" marB="456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264208" y="2039938"/>
            <a:ext cx="5334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200">
                <a:solidFill>
                  <a:srgbClr val="FF0000"/>
                </a:solidFill>
                <a:latin typeface="+mj-lt"/>
              </a:rPr>
              <a:t>là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2289175" y="2957513"/>
            <a:ext cx="53340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200">
                <a:solidFill>
                  <a:srgbClr val="FF0000"/>
                </a:solidFill>
                <a:latin typeface="+mj-lt"/>
              </a:rPr>
              <a:t>là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2232025" y="4062845"/>
            <a:ext cx="5334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200">
                <a:solidFill>
                  <a:srgbClr val="FF0000"/>
                </a:solidFill>
                <a:latin typeface="+mj-lt"/>
              </a:rPr>
              <a:t>là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2292783" y="4889500"/>
            <a:ext cx="5334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200">
                <a:solidFill>
                  <a:srgbClr val="FF0000"/>
                </a:solidFill>
                <a:latin typeface="+mj-lt"/>
              </a:rPr>
              <a:t>là</a:t>
            </a:r>
          </a:p>
        </p:txBody>
      </p:sp>
      <p:sp>
        <p:nvSpPr>
          <p:cNvPr id="37" name="Rectangle 8"/>
          <p:cNvSpPr>
            <a:spLocks noChangeArrowheads="1"/>
          </p:cNvSpPr>
          <p:nvPr/>
        </p:nvSpPr>
        <p:spPr bwMode="auto">
          <a:xfrm>
            <a:off x="6451600" y="3100388"/>
            <a:ext cx="2514600" cy="6969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en-US" sz="2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 định nghĩa</a:t>
            </a:r>
            <a:endParaRPr lang="en-US" sz="2200" b="1" u="sng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Rectangle 8"/>
          <p:cNvSpPr>
            <a:spLocks noChangeArrowheads="1"/>
          </p:cNvSpPr>
          <p:nvPr/>
        </p:nvSpPr>
        <p:spPr bwMode="auto">
          <a:xfrm>
            <a:off x="6450013" y="4114800"/>
            <a:ext cx="2514600" cy="6969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en-US" sz="2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 miêu tả</a:t>
            </a:r>
            <a:endParaRPr lang="en-US" sz="2200" b="1" u="sng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Rectangle 8"/>
          <p:cNvSpPr>
            <a:spLocks noChangeArrowheads="1"/>
          </p:cNvSpPr>
          <p:nvPr/>
        </p:nvSpPr>
        <p:spPr bwMode="auto">
          <a:xfrm>
            <a:off x="6429375" y="4903788"/>
            <a:ext cx="2514600" cy="6985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en-US" sz="2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 đánh giá</a:t>
            </a:r>
            <a:endParaRPr lang="en-US" sz="2200" b="1" u="sng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Rectangle 2"/>
          <p:cNvSpPr txBox="1">
            <a:spLocks noChangeArrowheads="1"/>
          </p:cNvSpPr>
          <p:nvPr/>
        </p:nvSpPr>
        <p:spPr bwMode="auto">
          <a:xfrm>
            <a:off x="242174" y="178223"/>
            <a:ext cx="5506163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vi-VN" sz="2600" b="1" smtClean="0">
                <a:solidFill>
                  <a:srgbClr val="FF0000"/>
                </a:solidFill>
                <a:latin typeface="Times New Roman" pitchFamily="18" charset="0"/>
              </a:rPr>
              <a:t>II/ Câu </a:t>
            </a:r>
            <a:r>
              <a:rPr lang="en-US" altLang="vi-VN" sz="2600" b="1">
                <a:solidFill>
                  <a:srgbClr val="FF0000"/>
                </a:solidFill>
                <a:latin typeface="Times New Roman" pitchFamily="18" charset="0"/>
              </a:rPr>
              <a:t>trần thuật đơn </a:t>
            </a:r>
            <a:r>
              <a:rPr lang="en-US" altLang="vi-VN" sz="2600" b="1" smtClean="0">
                <a:solidFill>
                  <a:srgbClr val="FF0000"/>
                </a:solidFill>
                <a:latin typeface="Times New Roman" pitchFamily="18" charset="0"/>
              </a:rPr>
              <a:t>có từ </a:t>
            </a:r>
            <a:r>
              <a:rPr lang="en-US" altLang="vi-VN" sz="2600" b="1" smtClean="0">
                <a:solidFill>
                  <a:srgbClr val="00B0F0"/>
                </a:solidFill>
                <a:latin typeface="Times New Roman" pitchFamily="18" charset="0"/>
              </a:rPr>
              <a:t>là</a:t>
            </a:r>
            <a:r>
              <a:rPr lang="en-US" altLang="vi-VN" sz="2600" b="1" smtClean="0">
                <a:solidFill>
                  <a:srgbClr val="FF0000"/>
                </a:solidFill>
                <a:latin typeface="Times New Roman" pitchFamily="18" charset="0"/>
              </a:rPr>
              <a:t>?</a:t>
            </a:r>
            <a:endParaRPr lang="en-US" altLang="vi-VN" sz="2600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794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 nodeType="clickPar">
                      <p:stCondLst>
                        <p:cond delay="indefinite"/>
                      </p:stCondLst>
                      <p:childTnLst>
                        <p:par>
                          <p:cTn id="1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 nodeType="clickPar">
                      <p:stCondLst>
                        <p:cond delay="indefinite"/>
                      </p:stCondLst>
                      <p:childTnLst>
                        <p:par>
                          <p:cTn id="1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 nodeType="clickPar">
                      <p:stCondLst>
                        <p:cond delay="indefinite"/>
                      </p:stCondLst>
                      <p:childTnLst>
                        <p:par>
                          <p:cTn id="1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 nodeType="clickPar">
                      <p:stCondLst>
                        <p:cond delay="indefinite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 nodeType="clickPar">
                      <p:stCondLst>
                        <p:cond delay="indefinite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 nodeType="clickPar">
                      <p:stCondLst>
                        <p:cond delay="indefinite"/>
                      </p:stCondLst>
                      <p:childTnLst>
                        <p:par>
                          <p:cTn id="1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 nodeType="clickPar">
                      <p:stCondLst>
                        <p:cond delay="indefinite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 nodeType="clickPar">
                      <p:stCondLst>
                        <p:cond delay="indefinite"/>
                      </p:stCondLst>
                      <p:childTnLst>
                        <p:par>
                          <p:cTn id="2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 nodeType="clickPar">
                      <p:stCondLst>
                        <p:cond delay="indefinite"/>
                      </p:stCondLst>
                      <p:childTnLst>
                        <p:par>
                          <p:cTn id="2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11" grpId="0"/>
      <p:bldP spid="12" grpId="0"/>
      <p:bldP spid="7" grpId="0"/>
      <p:bldP spid="7" grpId="1"/>
      <p:bldP spid="14" grpId="0"/>
      <p:bldP spid="15" grpId="0"/>
      <p:bldP spid="8" grpId="0"/>
      <p:bldP spid="8" grpId="1"/>
      <p:bldP spid="17" grpId="0"/>
      <p:bldP spid="18" grpId="0"/>
      <p:bldP spid="9" grpId="0"/>
      <p:bldP spid="9" grpId="1"/>
      <p:bldP spid="20" grpId="0"/>
      <p:bldP spid="21" grpId="0"/>
      <p:bldP spid="32" grpId="0"/>
      <p:bldP spid="33" grpId="0"/>
      <p:bldP spid="34" grpId="0"/>
      <p:bldP spid="35" grpId="0"/>
      <p:bldP spid="38" grpId="0" animBg="1"/>
      <p:bldP spid="3" grpId="0"/>
      <p:bldP spid="24" grpId="0"/>
      <p:bldP spid="25" grpId="0"/>
      <p:bldP spid="26" grpId="0"/>
      <p:bldP spid="10" grpId="0"/>
      <p:bldP spid="30" grpId="0"/>
      <p:bldP spid="31" grpId="0"/>
      <p:bldP spid="36" grpId="0"/>
      <p:bldP spid="37" grpId="0" animBg="1"/>
      <p:bldP spid="39" grpId="0" animBg="1"/>
      <p:bldP spid="40" grpId="0" animBg="1"/>
      <p:bldP spid="4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97594" y="330628"/>
            <a:ext cx="6615826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vi-VN" sz="2600" b="1" smtClean="0">
                <a:solidFill>
                  <a:srgbClr val="FF0000"/>
                </a:solidFill>
                <a:latin typeface="Times New Roman" pitchFamily="18" charset="0"/>
              </a:rPr>
              <a:t>III/ Câu </a:t>
            </a:r>
            <a:r>
              <a:rPr lang="en-US" altLang="vi-VN" sz="2600" b="1">
                <a:solidFill>
                  <a:srgbClr val="FF0000"/>
                </a:solidFill>
                <a:latin typeface="Times New Roman" pitchFamily="18" charset="0"/>
              </a:rPr>
              <a:t>trần thuật </a:t>
            </a:r>
            <a:r>
              <a:rPr lang="en-US" altLang="vi-VN" sz="2600" b="1" smtClean="0">
                <a:solidFill>
                  <a:srgbClr val="FF0000"/>
                </a:solidFill>
                <a:latin typeface="Times New Roman" pitchFamily="18" charset="0"/>
              </a:rPr>
              <a:t>đơn </a:t>
            </a:r>
            <a:r>
              <a:rPr lang="en-US" altLang="vi-VN" sz="2600" b="1" u="sng" smtClean="0">
                <a:solidFill>
                  <a:srgbClr val="FF0000"/>
                </a:solidFill>
                <a:latin typeface="Times New Roman" pitchFamily="18" charset="0"/>
              </a:rPr>
              <a:t>không có </a:t>
            </a:r>
            <a:r>
              <a:rPr lang="en-US" altLang="vi-VN" sz="2600" b="1" smtClean="0">
                <a:solidFill>
                  <a:srgbClr val="FF0000"/>
                </a:solidFill>
                <a:latin typeface="Times New Roman" pitchFamily="18" charset="0"/>
              </a:rPr>
              <a:t>từ </a:t>
            </a:r>
            <a:r>
              <a:rPr lang="en-US" altLang="vi-VN" sz="2600" b="1" smtClean="0">
                <a:solidFill>
                  <a:srgbClr val="00B0F0"/>
                </a:solidFill>
                <a:latin typeface="Times New Roman" pitchFamily="18" charset="0"/>
              </a:rPr>
              <a:t>là</a:t>
            </a:r>
            <a:r>
              <a:rPr lang="en-US" altLang="vi-VN" sz="2600" b="1" smtClean="0">
                <a:solidFill>
                  <a:srgbClr val="FF0000"/>
                </a:solidFill>
                <a:latin typeface="Times New Roman" pitchFamily="18" charset="0"/>
              </a:rPr>
              <a:t>?</a:t>
            </a:r>
            <a:endParaRPr lang="en-US" altLang="vi-VN" sz="2600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942110" y="1371600"/>
            <a:ext cx="35814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50000"/>
              </a:spcBef>
            </a:pPr>
            <a:r>
              <a:rPr lang="en-US" sz="2600"/>
              <a:t>a/ Cả </a:t>
            </a:r>
            <a:r>
              <a:rPr lang="en-US" sz="2600" smtClean="0"/>
              <a:t> làng  thơm</a:t>
            </a:r>
            <a:r>
              <a:rPr lang="en-US" sz="2600"/>
              <a:t>. 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991393" y="2346249"/>
            <a:ext cx="458414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</a:pPr>
            <a:r>
              <a:rPr lang="en-US" sz="2600"/>
              <a:t>c/ </a:t>
            </a:r>
            <a:r>
              <a:rPr lang="en-US" sz="2600" smtClean="0"/>
              <a:t>Chúng  tôi  </a:t>
            </a:r>
            <a:r>
              <a:rPr lang="en-US" sz="2600"/>
              <a:t>tụ </a:t>
            </a:r>
            <a:r>
              <a:rPr lang="en-US" sz="2600" smtClean="0"/>
              <a:t> hội  </a:t>
            </a:r>
            <a:r>
              <a:rPr lang="en-US" sz="2600"/>
              <a:t>ở </a:t>
            </a:r>
            <a:r>
              <a:rPr lang="en-US" sz="2600" smtClean="0"/>
              <a:t> góc  </a:t>
            </a:r>
            <a:r>
              <a:rPr lang="en-US" sz="2600"/>
              <a:t>sân.</a:t>
            </a: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825133" y="3378082"/>
            <a:ext cx="6477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en-US" sz="2600"/>
              <a:t>  d/ Chúng tôi </a:t>
            </a:r>
            <a:r>
              <a:rPr lang="en-US" sz="2600" smtClean="0"/>
              <a:t> </a:t>
            </a:r>
            <a:r>
              <a:rPr lang="en-US" sz="2600">
                <a:solidFill>
                  <a:srgbClr val="FF9900"/>
                </a:solidFill>
              </a:rPr>
              <a:t>không (chưa) </a:t>
            </a:r>
            <a:r>
              <a:rPr lang="en-US" sz="2600"/>
              <a:t>tụ hội ở góc sân.  </a:t>
            </a:r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1573645" y="1801528"/>
            <a:ext cx="6361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lnSpc>
                <a:spcPct val="100000"/>
              </a:lnSpc>
              <a:spcBef>
                <a:spcPct val="50000"/>
              </a:spcBef>
            </a:pPr>
            <a:r>
              <a:rPr lang="en-US" sz="2400">
                <a:solidFill>
                  <a:srgbClr val="FF0066"/>
                </a:solidFill>
                <a:latin typeface="Times New Roman" pitchFamily="18" charset="0"/>
                <a:cs typeface="Arial" charset="0"/>
              </a:rPr>
              <a:t>CN</a:t>
            </a: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2480830" y="1787413"/>
            <a:ext cx="7334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lnSpc>
                <a:spcPct val="100000"/>
              </a:lnSpc>
              <a:spcBef>
                <a:spcPct val="50000"/>
              </a:spcBef>
            </a:pPr>
            <a:r>
              <a:rPr lang="en-US" sz="2400">
                <a:solidFill>
                  <a:srgbClr val="FF0066"/>
                </a:solidFill>
                <a:latin typeface="Times New Roman" pitchFamily="18" charset="0"/>
                <a:cs typeface="Arial" charset="0"/>
              </a:rPr>
              <a:t>VN</a:t>
            </a:r>
          </a:p>
        </p:txBody>
      </p:sp>
      <p:sp>
        <p:nvSpPr>
          <p:cNvPr id="11" name="Line 8"/>
          <p:cNvSpPr>
            <a:spLocks noChangeShapeType="1"/>
          </p:cNvSpPr>
          <p:nvPr/>
        </p:nvSpPr>
        <p:spPr bwMode="auto">
          <a:xfrm>
            <a:off x="1462525" y="1766455"/>
            <a:ext cx="885825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>
            <a:off x="2604655" y="1752600"/>
            <a:ext cx="6477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Line 37"/>
          <p:cNvSpPr>
            <a:spLocks noChangeShapeType="1"/>
          </p:cNvSpPr>
          <p:nvPr/>
        </p:nvSpPr>
        <p:spPr bwMode="auto">
          <a:xfrm flipH="1">
            <a:off x="2473040" y="1479983"/>
            <a:ext cx="76200" cy="30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Line 19"/>
          <p:cNvSpPr>
            <a:spLocks noChangeShapeType="1"/>
          </p:cNvSpPr>
          <p:nvPr/>
        </p:nvSpPr>
        <p:spPr bwMode="auto">
          <a:xfrm flipV="1">
            <a:off x="1475520" y="2750135"/>
            <a:ext cx="12192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Line 20"/>
          <p:cNvSpPr>
            <a:spLocks noChangeShapeType="1"/>
          </p:cNvSpPr>
          <p:nvPr/>
        </p:nvSpPr>
        <p:spPr bwMode="auto">
          <a:xfrm flipV="1">
            <a:off x="2999524" y="2750135"/>
            <a:ext cx="2334475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Text Box 21"/>
          <p:cNvSpPr txBox="1">
            <a:spLocks noChangeArrowheads="1"/>
          </p:cNvSpPr>
          <p:nvPr/>
        </p:nvSpPr>
        <p:spPr bwMode="auto">
          <a:xfrm>
            <a:off x="1814955" y="2741190"/>
            <a:ext cx="685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lnSpc>
                <a:spcPct val="100000"/>
              </a:lnSpc>
              <a:spcBef>
                <a:spcPct val="50000"/>
              </a:spcBef>
            </a:pPr>
            <a:r>
              <a:rPr lang="en-US" sz="2400">
                <a:solidFill>
                  <a:srgbClr val="FF0066"/>
                </a:solidFill>
                <a:latin typeface="Times New Roman" pitchFamily="18" charset="0"/>
                <a:cs typeface="Arial" charset="0"/>
              </a:rPr>
              <a:t>CN</a:t>
            </a:r>
          </a:p>
        </p:txBody>
      </p:sp>
      <p:sp>
        <p:nvSpPr>
          <p:cNvPr id="17" name="Line 39"/>
          <p:cNvSpPr>
            <a:spLocks noChangeShapeType="1"/>
          </p:cNvSpPr>
          <p:nvPr/>
        </p:nvSpPr>
        <p:spPr bwMode="auto">
          <a:xfrm flipH="1">
            <a:off x="2805559" y="2417624"/>
            <a:ext cx="103905" cy="31865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Text Box 22"/>
          <p:cNvSpPr txBox="1">
            <a:spLocks noChangeArrowheads="1"/>
          </p:cNvSpPr>
          <p:nvPr/>
        </p:nvSpPr>
        <p:spPr bwMode="auto">
          <a:xfrm>
            <a:off x="3796144" y="2777867"/>
            <a:ext cx="6572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lnSpc>
                <a:spcPct val="100000"/>
              </a:lnSpc>
              <a:spcBef>
                <a:spcPct val="50000"/>
              </a:spcBef>
            </a:pPr>
            <a:r>
              <a:rPr lang="en-US" sz="2400">
                <a:solidFill>
                  <a:srgbClr val="FF0066"/>
                </a:solidFill>
                <a:latin typeface="Times New Roman" pitchFamily="18" charset="0"/>
                <a:cs typeface="Arial" charset="0"/>
              </a:rPr>
              <a:t>VN</a:t>
            </a:r>
          </a:p>
        </p:txBody>
      </p:sp>
      <p:sp>
        <p:nvSpPr>
          <p:cNvPr id="19" name="Text Box 26"/>
          <p:cNvSpPr txBox="1">
            <a:spLocks noChangeArrowheads="1"/>
          </p:cNvSpPr>
          <p:nvPr/>
        </p:nvSpPr>
        <p:spPr bwMode="auto">
          <a:xfrm>
            <a:off x="4425659" y="3748697"/>
            <a:ext cx="6572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lnSpc>
                <a:spcPct val="100000"/>
              </a:lnSpc>
              <a:spcBef>
                <a:spcPct val="50000"/>
              </a:spcBef>
            </a:pPr>
            <a:r>
              <a:rPr lang="en-US" sz="2400">
                <a:solidFill>
                  <a:srgbClr val="FF0066"/>
                </a:solidFill>
                <a:latin typeface="Times New Roman" pitchFamily="18" charset="0"/>
                <a:cs typeface="Arial" charset="0"/>
              </a:rPr>
              <a:t>VN</a:t>
            </a:r>
          </a:p>
        </p:txBody>
      </p:sp>
      <p:sp>
        <p:nvSpPr>
          <p:cNvPr id="20" name="Text Box 25"/>
          <p:cNvSpPr txBox="1">
            <a:spLocks noChangeArrowheads="1"/>
          </p:cNvSpPr>
          <p:nvPr/>
        </p:nvSpPr>
        <p:spPr bwMode="auto">
          <a:xfrm>
            <a:off x="1769345" y="3675110"/>
            <a:ext cx="6223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lnSpc>
                <a:spcPct val="100000"/>
              </a:lnSpc>
              <a:spcBef>
                <a:spcPct val="50000"/>
              </a:spcBef>
            </a:pPr>
            <a:r>
              <a:rPr lang="en-US" sz="2400">
                <a:solidFill>
                  <a:srgbClr val="FF0066"/>
                </a:solidFill>
                <a:latin typeface="Times New Roman" pitchFamily="18" charset="0"/>
                <a:cs typeface="Arial" charset="0"/>
              </a:rPr>
              <a:t>CN</a:t>
            </a:r>
          </a:p>
        </p:txBody>
      </p:sp>
      <p:sp>
        <p:nvSpPr>
          <p:cNvPr id="21" name="Text Box 22"/>
          <p:cNvSpPr txBox="1">
            <a:spLocks noChangeArrowheads="1"/>
          </p:cNvSpPr>
          <p:nvPr/>
        </p:nvSpPr>
        <p:spPr bwMode="auto">
          <a:xfrm>
            <a:off x="3810000" y="1413779"/>
            <a:ext cx="47244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50000"/>
              </a:spcBef>
            </a:pPr>
            <a:r>
              <a:rPr lang="en-US" sz="2800">
                <a:solidFill>
                  <a:srgbClr val="FF00FF"/>
                </a:solidFill>
              </a:rPr>
              <a:t>-&gt; vị ngữ là tính từ</a:t>
            </a:r>
          </a:p>
        </p:txBody>
      </p:sp>
      <p:sp>
        <p:nvSpPr>
          <p:cNvPr id="22" name="Text Box 23"/>
          <p:cNvSpPr txBox="1">
            <a:spLocks noChangeArrowheads="1"/>
          </p:cNvSpPr>
          <p:nvPr/>
        </p:nvSpPr>
        <p:spPr bwMode="auto">
          <a:xfrm>
            <a:off x="5575533" y="2348349"/>
            <a:ext cx="3480961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50000"/>
              </a:spcBef>
            </a:pPr>
            <a:r>
              <a:rPr lang="en-US" sz="2600">
                <a:solidFill>
                  <a:srgbClr val="FF00FF"/>
                </a:solidFill>
              </a:rPr>
              <a:t>-&gt; vị ngữ là cụm động từ </a:t>
            </a:r>
          </a:p>
        </p:txBody>
      </p:sp>
      <p:sp>
        <p:nvSpPr>
          <p:cNvPr id="23" name="Line 20"/>
          <p:cNvSpPr>
            <a:spLocks noChangeShapeType="1"/>
          </p:cNvSpPr>
          <p:nvPr/>
        </p:nvSpPr>
        <p:spPr bwMode="auto">
          <a:xfrm flipV="1">
            <a:off x="1412590" y="3692229"/>
            <a:ext cx="12954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Line 20"/>
          <p:cNvSpPr>
            <a:spLocks noChangeShapeType="1"/>
          </p:cNvSpPr>
          <p:nvPr/>
        </p:nvSpPr>
        <p:spPr bwMode="auto">
          <a:xfrm flipV="1">
            <a:off x="2999510" y="3692237"/>
            <a:ext cx="38862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720425" y="817395"/>
            <a:ext cx="35814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50000"/>
              </a:spcBef>
            </a:pPr>
            <a:r>
              <a:rPr lang="en-US" sz="2600" b="1" smtClean="0">
                <a:solidFill>
                  <a:srgbClr val="00B0F0"/>
                </a:solidFill>
              </a:rPr>
              <a:t>1/ Ví dụ: </a:t>
            </a:r>
            <a:endParaRPr lang="en-US" sz="2600" b="1">
              <a:solidFill>
                <a:srgbClr val="00B0F0"/>
              </a:solidFill>
            </a:endParaRPr>
          </a:p>
        </p:txBody>
      </p:sp>
      <p:sp>
        <p:nvSpPr>
          <p:cNvPr id="26" name="Line 39"/>
          <p:cNvSpPr>
            <a:spLocks noChangeShapeType="1"/>
          </p:cNvSpPr>
          <p:nvPr/>
        </p:nvSpPr>
        <p:spPr bwMode="auto">
          <a:xfrm flipH="1">
            <a:off x="2791699" y="3373614"/>
            <a:ext cx="103905" cy="31865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792595" y="4130430"/>
            <a:ext cx="35814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50000"/>
              </a:spcBef>
            </a:pPr>
            <a:r>
              <a:rPr lang="en-US" sz="2600" b="1">
                <a:solidFill>
                  <a:srgbClr val="00B0F0"/>
                </a:solidFill>
              </a:rPr>
              <a:t>2</a:t>
            </a:r>
            <a:r>
              <a:rPr lang="en-US" sz="2600" b="1" smtClean="0">
                <a:solidFill>
                  <a:srgbClr val="00B0F0"/>
                </a:solidFill>
              </a:rPr>
              <a:t>/ Kết luận:</a:t>
            </a:r>
            <a:endParaRPr lang="en-US" sz="2600" b="1"/>
          </a:p>
        </p:txBody>
      </p:sp>
      <p:sp>
        <p:nvSpPr>
          <p:cNvPr id="30" name="Rectangle 2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 Box 7"/>
          <p:cNvSpPr txBox="1">
            <a:spLocks noChangeArrowheads="1"/>
          </p:cNvSpPr>
          <p:nvPr/>
        </p:nvSpPr>
        <p:spPr bwMode="auto">
          <a:xfrm>
            <a:off x="533400" y="4587640"/>
            <a:ext cx="8229600" cy="1892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50000"/>
              </a:spcBef>
            </a:pPr>
            <a:r>
              <a:rPr lang="en-US" sz="2600" b="1" smtClean="0">
                <a:solidFill>
                  <a:srgbClr val="FF0000"/>
                </a:solidFill>
              </a:rPr>
              <a:t>- Vị ngữ thường do động từ, tính từ hoặc cụm động từ, cụm tính từ tạo thành.</a:t>
            </a:r>
          </a:p>
          <a:p>
            <a:pPr eaLnBrk="0" hangingPunct="0">
              <a:lnSpc>
                <a:spcPct val="100000"/>
              </a:lnSpc>
              <a:spcBef>
                <a:spcPct val="50000"/>
              </a:spcBef>
            </a:pPr>
            <a:r>
              <a:rPr lang="en-US" sz="2600" b="1" smtClean="0">
                <a:solidFill>
                  <a:srgbClr val="FF0000"/>
                </a:solidFill>
              </a:rPr>
              <a:t>- Khi vị ngữ biểu thị ý phủ định, nó kết hợp với các từ: không, chưa.</a:t>
            </a:r>
            <a:endParaRPr lang="en-US" sz="26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9887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 animBg="1"/>
      <p:bldP spid="12" grpId="0" animBg="1"/>
      <p:bldP spid="13" grpId="0" animBg="1"/>
      <p:bldP spid="14" grpId="0" animBg="1"/>
      <p:bldP spid="15" grpId="0" animBg="1"/>
      <p:bldP spid="16" grpId="0"/>
      <p:bldP spid="17" grpId="0" animBg="1"/>
      <p:bldP spid="18" grpId="0"/>
      <p:bldP spid="19" grpId="0"/>
      <p:bldP spid="20" grpId="0"/>
      <p:bldP spid="21" grpId="0"/>
      <p:bldP spid="22" grpId="0"/>
      <p:bldP spid="23" grpId="0" animBg="1"/>
      <p:bldP spid="24" grpId="0" animBg="1"/>
      <p:bldP spid="25" grpId="0"/>
      <p:bldP spid="26" grpId="0" animBg="1"/>
      <p:bldP spid="27" grpId="0"/>
      <p:bldP spid="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2722435" y="430783"/>
            <a:ext cx="4343400" cy="52387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/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vi-VN" sz="2800" b="1">
                <a:solidFill>
                  <a:srgbClr val="CC0099"/>
                </a:solidFill>
                <a:latin typeface=".VnTimeH" pitchFamily="34" charset="0"/>
              </a:rPr>
              <a:t>Bµi tËp Tr¾c nghiÖm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-34925" y="316773"/>
            <a:ext cx="2397125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vi-VN" sz="2600" b="1" smtClean="0">
                <a:solidFill>
                  <a:srgbClr val="FF0000"/>
                </a:solidFill>
                <a:latin typeface="Times New Roman" pitchFamily="18" charset="0"/>
              </a:rPr>
              <a:t>IV/ </a:t>
            </a:r>
            <a:r>
              <a:rPr lang="en-US" altLang="vi-VN" sz="2600" b="1" u="sng">
                <a:solidFill>
                  <a:srgbClr val="FF0000"/>
                </a:solidFill>
                <a:latin typeface="Times New Roman" pitchFamily="18" charset="0"/>
              </a:rPr>
              <a:t>Luyện tập:</a:t>
            </a:r>
            <a:endParaRPr lang="en-US" altLang="vi-VN" sz="2600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7938" y="1176338"/>
            <a:ext cx="8023225" cy="407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1274763" indent="-53340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846263" indent="-4572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2341563" indent="-38100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836863" indent="-381000">
              <a:defRPr sz="2000">
                <a:solidFill>
                  <a:schemeClr val="tx1"/>
                </a:solidFill>
                <a:latin typeface="Arial" charset="0"/>
              </a:defRPr>
            </a:lvl5pPr>
            <a:lvl6pPr marL="3294063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3751263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4208463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4665663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vi-VN" sz="2400" b="1" i="1" u="sng">
                <a:latin typeface="Times New Roman" pitchFamily="18" charset="0"/>
              </a:rPr>
              <a:t>Câu 1</a:t>
            </a:r>
            <a:r>
              <a:rPr lang="en-US" altLang="vi-VN" sz="2400" b="1" i="1">
                <a:latin typeface="Times New Roman" pitchFamily="18" charset="0"/>
              </a:rPr>
              <a:t>:</a:t>
            </a:r>
            <a:r>
              <a:rPr lang="en-US" altLang="vi-VN" sz="2400" b="1"/>
              <a:t> </a:t>
            </a:r>
            <a:r>
              <a:rPr lang="en-US" altLang="vi-VN" sz="2400" b="1" i="1">
                <a:latin typeface="Times New Roman" pitchFamily="18" charset="0"/>
              </a:rPr>
              <a:t>Trong những câu sau, câu nào là câu trần thuật đơn? 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369888" y="1662113"/>
            <a:ext cx="4278312" cy="407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1274763" indent="-53340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846263" indent="-4572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2341563" indent="-38100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836863" indent="-381000">
              <a:defRPr sz="2000">
                <a:solidFill>
                  <a:schemeClr val="tx1"/>
                </a:solidFill>
                <a:latin typeface="Arial" charset="0"/>
              </a:defRPr>
            </a:lvl5pPr>
            <a:lvl6pPr marL="3294063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3751263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4208463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4665663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vi-VN" sz="2200" b="1">
                <a:solidFill>
                  <a:srgbClr val="FF0066"/>
                </a:solidFill>
                <a:latin typeface="Times New Roman" pitchFamily="18" charset="0"/>
              </a:rPr>
              <a:t>A. Bạn đã làm bài xong chưa?</a:t>
            </a:r>
            <a:r>
              <a:rPr lang="en-US" altLang="vi-VN" sz="2200" b="1" u="sng">
                <a:solidFill>
                  <a:srgbClr val="FF0066"/>
                </a:solidFill>
                <a:latin typeface="Times New Roman" pitchFamily="18" charset="0"/>
              </a:rPr>
              <a:t> </a:t>
            </a:r>
            <a:endParaRPr lang="en-US" altLang="vi-VN" sz="2200" b="1" i="1">
              <a:solidFill>
                <a:srgbClr val="FF0066"/>
              </a:solidFill>
              <a:latin typeface="Times New Roman" pitchFamily="18" charset="0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369888" y="2555875"/>
            <a:ext cx="5387975" cy="407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1274763" indent="-53340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846263" indent="-4572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2341563" indent="-38100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836863" indent="-381000">
              <a:defRPr sz="2000">
                <a:solidFill>
                  <a:schemeClr val="tx1"/>
                </a:solidFill>
                <a:latin typeface="Arial" charset="0"/>
              </a:defRPr>
            </a:lvl5pPr>
            <a:lvl6pPr marL="3294063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3751263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4208463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4665663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vi-VN" sz="2200" b="1" dirty="0">
                <a:solidFill>
                  <a:srgbClr val="FF0066"/>
                </a:solidFill>
                <a:latin typeface="Times New Roman" pitchFamily="18" charset="0"/>
              </a:rPr>
              <a:t>C. </a:t>
            </a:r>
            <a:r>
              <a:rPr lang="en-US" altLang="vi-VN" sz="2200" b="1" dirty="0" err="1">
                <a:solidFill>
                  <a:srgbClr val="FF0066"/>
                </a:solidFill>
                <a:latin typeface="Times New Roman" pitchFamily="18" charset="0"/>
              </a:rPr>
              <a:t>Ôi</a:t>
            </a:r>
            <a:r>
              <a:rPr lang="en-US" altLang="vi-VN" sz="2200" b="1" dirty="0">
                <a:solidFill>
                  <a:srgbClr val="FF0066"/>
                </a:solidFill>
                <a:latin typeface="Times New Roman" pitchFamily="18" charset="0"/>
              </a:rPr>
              <a:t>, </a:t>
            </a:r>
            <a:r>
              <a:rPr lang="en-US" altLang="vi-VN" sz="2200" b="1" dirty="0" err="1">
                <a:solidFill>
                  <a:srgbClr val="FF0066"/>
                </a:solidFill>
                <a:latin typeface="Times New Roman" pitchFamily="18" charset="0"/>
              </a:rPr>
              <a:t>bình</a:t>
            </a:r>
            <a:r>
              <a:rPr lang="en-US" altLang="vi-VN" sz="2200" b="1" dirty="0">
                <a:solidFill>
                  <a:srgbClr val="FF0066"/>
                </a:solidFill>
                <a:latin typeface="Times New Roman" pitchFamily="18" charset="0"/>
              </a:rPr>
              <a:t> minh </a:t>
            </a:r>
            <a:r>
              <a:rPr lang="en-US" altLang="vi-VN" sz="2200" b="1" dirty="0" err="1">
                <a:solidFill>
                  <a:srgbClr val="FF0066"/>
                </a:solidFill>
                <a:latin typeface="Times New Roman" pitchFamily="18" charset="0"/>
              </a:rPr>
              <a:t>trên</a:t>
            </a:r>
            <a:r>
              <a:rPr lang="en-US" altLang="vi-VN" sz="2200" b="1" dirty="0">
                <a:solidFill>
                  <a:srgbClr val="FF0066"/>
                </a:solidFill>
                <a:latin typeface="Times New Roman" pitchFamily="18" charset="0"/>
              </a:rPr>
              <a:t> </a:t>
            </a:r>
            <a:r>
              <a:rPr lang="en-US" altLang="vi-VN" sz="2200" b="1" dirty="0" err="1">
                <a:solidFill>
                  <a:srgbClr val="FF0066"/>
                </a:solidFill>
                <a:latin typeface="Times New Roman" pitchFamily="18" charset="0"/>
              </a:rPr>
              <a:t>biển</a:t>
            </a:r>
            <a:r>
              <a:rPr lang="en-US" altLang="vi-VN" sz="2200" b="1" dirty="0">
                <a:solidFill>
                  <a:srgbClr val="FF0066"/>
                </a:solidFill>
                <a:latin typeface="Times New Roman" pitchFamily="18" charset="0"/>
              </a:rPr>
              <a:t> </a:t>
            </a:r>
            <a:r>
              <a:rPr lang="en-US" altLang="vi-VN" sz="2200" b="1" dirty="0" err="1">
                <a:solidFill>
                  <a:srgbClr val="FF0066"/>
                </a:solidFill>
                <a:latin typeface="Times New Roman" pitchFamily="18" charset="0"/>
              </a:rPr>
              <a:t>thật</a:t>
            </a:r>
            <a:r>
              <a:rPr lang="en-US" altLang="vi-VN" sz="2200" b="1" dirty="0">
                <a:solidFill>
                  <a:srgbClr val="FF0066"/>
                </a:solidFill>
                <a:latin typeface="Times New Roman" pitchFamily="18" charset="0"/>
              </a:rPr>
              <a:t> </a:t>
            </a:r>
            <a:r>
              <a:rPr lang="en-US" altLang="vi-VN" sz="2200" b="1" dirty="0" err="1">
                <a:solidFill>
                  <a:srgbClr val="FF0066"/>
                </a:solidFill>
                <a:latin typeface="Times New Roman" pitchFamily="18" charset="0"/>
              </a:rPr>
              <a:t>là</a:t>
            </a:r>
            <a:r>
              <a:rPr lang="en-US" altLang="vi-VN" sz="2200" b="1" dirty="0">
                <a:solidFill>
                  <a:srgbClr val="FF0066"/>
                </a:solidFill>
                <a:latin typeface="Times New Roman" pitchFamily="18" charset="0"/>
              </a:rPr>
              <a:t> </a:t>
            </a:r>
            <a:r>
              <a:rPr lang="en-US" altLang="vi-VN" sz="2200" b="1" dirty="0" err="1">
                <a:solidFill>
                  <a:srgbClr val="FF0066"/>
                </a:solidFill>
                <a:latin typeface="Times New Roman" pitchFamily="18" charset="0"/>
              </a:rPr>
              <a:t>đẹp</a:t>
            </a:r>
            <a:r>
              <a:rPr lang="en-US" altLang="vi-VN" sz="2200" b="1" dirty="0">
                <a:solidFill>
                  <a:srgbClr val="FF0066"/>
                </a:solidFill>
                <a:latin typeface="Times New Roman" pitchFamily="18" charset="0"/>
              </a:rPr>
              <a:t>!</a:t>
            </a:r>
            <a:endParaRPr lang="en-US" altLang="vi-VN" sz="2200" b="1" i="1" dirty="0">
              <a:solidFill>
                <a:srgbClr val="FF0066"/>
              </a:solidFill>
              <a:latin typeface="Times New Roman" pitchFamily="18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383743" y="2084388"/>
            <a:ext cx="5878512" cy="407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1274763" indent="-53340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846263" indent="-4572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2341563" indent="-38100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836863" indent="-381000">
              <a:defRPr sz="2000">
                <a:solidFill>
                  <a:schemeClr val="tx1"/>
                </a:solidFill>
                <a:latin typeface="Arial" charset="0"/>
              </a:defRPr>
            </a:lvl5pPr>
            <a:lvl6pPr marL="3294063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3751263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4208463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4665663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vi-VN" sz="2200" b="1">
                <a:solidFill>
                  <a:srgbClr val="FF0066"/>
                </a:solidFill>
                <a:latin typeface="Times New Roman" pitchFamily="18" charset="0"/>
              </a:rPr>
              <a:t>B. Mặt trời nhú lên dần dần, rồi lên cho kì hết.</a:t>
            </a:r>
            <a:endParaRPr lang="en-US" altLang="vi-VN" sz="2200" b="1" i="1">
              <a:solidFill>
                <a:srgbClr val="FF0066"/>
              </a:solidFill>
              <a:latin typeface="Times New Roman" pitchFamily="18" charset="0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369888" y="3028950"/>
            <a:ext cx="538797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1274763" indent="-53340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846263" indent="-4572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2341563" indent="-38100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836863" indent="-381000">
              <a:defRPr sz="2000">
                <a:solidFill>
                  <a:schemeClr val="tx1"/>
                </a:solidFill>
                <a:latin typeface="Arial" charset="0"/>
              </a:defRPr>
            </a:lvl5pPr>
            <a:lvl6pPr marL="3294063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3751263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4208463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4665663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vi-VN" sz="2200" b="1">
                <a:solidFill>
                  <a:srgbClr val="FF0066"/>
                </a:solidFill>
                <a:latin typeface="Times New Roman" pitchFamily="18" charset="0"/>
              </a:rPr>
              <a:t>D. Cả lớp hãy nghiêm túc làm bài!</a:t>
            </a:r>
            <a:endParaRPr lang="en-US" altLang="vi-VN" sz="2200" b="1" i="1">
              <a:solidFill>
                <a:srgbClr val="FF0066"/>
              </a:solidFill>
              <a:latin typeface="Times New Roman" pitchFamily="18" charset="0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7938" y="3519488"/>
            <a:ext cx="8983662" cy="407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1274763" indent="-53340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846263" indent="-4572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2341563" indent="-38100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836863" indent="-381000">
              <a:defRPr sz="2000">
                <a:solidFill>
                  <a:schemeClr val="tx1"/>
                </a:solidFill>
                <a:latin typeface="Arial" charset="0"/>
              </a:defRPr>
            </a:lvl5pPr>
            <a:lvl6pPr marL="3294063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3751263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4208463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4665663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vi-VN" sz="2400" b="1" i="1" u="sng">
                <a:latin typeface="Times New Roman" pitchFamily="18" charset="0"/>
              </a:rPr>
              <a:t>Câu 2</a:t>
            </a:r>
            <a:r>
              <a:rPr lang="en-US" altLang="vi-VN" sz="2400" b="1" i="1">
                <a:latin typeface="Times New Roman" pitchFamily="18" charset="0"/>
              </a:rPr>
              <a:t>:</a:t>
            </a:r>
            <a:r>
              <a:rPr lang="en-US" altLang="vi-VN" sz="2400" b="1" i="1"/>
              <a:t> </a:t>
            </a:r>
            <a:r>
              <a:rPr lang="en-US" altLang="vi-VN" sz="2400" b="1" i="1">
                <a:latin typeface="Times New Roman" pitchFamily="18" charset="0"/>
              </a:rPr>
              <a:t>Trong những câu sau, câu nào </a:t>
            </a:r>
            <a:r>
              <a:rPr lang="en-US" altLang="vi-VN" sz="2400" b="1" i="1" u="sng">
                <a:latin typeface="Times New Roman" pitchFamily="18" charset="0"/>
              </a:rPr>
              <a:t>không phải</a:t>
            </a:r>
            <a:r>
              <a:rPr lang="en-US" altLang="vi-VN" sz="2400" b="1" i="1">
                <a:latin typeface="Times New Roman" pitchFamily="18" charset="0"/>
              </a:rPr>
              <a:t> là câu trần thuật đơn? </a:t>
            </a: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369888" y="4224338"/>
            <a:ext cx="6411912" cy="407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1274763" indent="-53340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846263" indent="-4572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2341563" indent="-38100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836863" indent="-381000">
              <a:defRPr sz="2000">
                <a:solidFill>
                  <a:schemeClr val="tx1"/>
                </a:solidFill>
                <a:latin typeface="Arial" charset="0"/>
              </a:defRPr>
            </a:lvl5pPr>
            <a:lvl6pPr marL="3294063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3751263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4208463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4665663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vi-VN" sz="2200" b="1">
                <a:solidFill>
                  <a:srgbClr val="FF0000"/>
                </a:solidFill>
                <a:latin typeface="Times New Roman" pitchFamily="18" charset="0"/>
              </a:rPr>
              <a:t>A. Qua nhiều lớp núi, đồng ruộng lại mở ra.</a:t>
            </a:r>
            <a:endParaRPr lang="en-US" altLang="vi-VN" sz="2200" b="1" i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369888" y="4695825"/>
            <a:ext cx="7859712" cy="407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1274763" indent="-53340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846263" indent="-4572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2341563" indent="-38100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836863" indent="-381000">
              <a:defRPr sz="2000">
                <a:solidFill>
                  <a:schemeClr val="tx1"/>
                </a:solidFill>
                <a:latin typeface="Arial" charset="0"/>
              </a:defRPr>
            </a:lvl5pPr>
            <a:lvl6pPr marL="3294063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3751263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4208463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4665663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vi-VN" sz="2200" b="1">
                <a:solidFill>
                  <a:srgbClr val="FF0000"/>
                </a:solidFill>
                <a:latin typeface="Times New Roman" pitchFamily="18" charset="0"/>
              </a:rPr>
              <a:t>B. Chợ Năm Căn nằm sát bờ sông, ồn ào, đông vui, tấp nập.</a:t>
            </a:r>
            <a:endParaRPr lang="en-US" altLang="vi-VN" sz="2200" b="1" i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369888" y="5186363"/>
            <a:ext cx="5649912" cy="407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1274763" indent="-53340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846263" indent="-4572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2341563" indent="-38100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836863" indent="-381000">
              <a:defRPr sz="2000">
                <a:solidFill>
                  <a:schemeClr val="tx1"/>
                </a:solidFill>
                <a:latin typeface="Arial" charset="0"/>
              </a:defRPr>
            </a:lvl5pPr>
            <a:lvl6pPr marL="3294063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3751263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4208463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4665663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vi-VN" sz="2200" b="1">
                <a:solidFill>
                  <a:srgbClr val="FF0000"/>
                </a:solidFill>
                <a:latin typeface="Times New Roman" pitchFamily="18" charset="0"/>
              </a:rPr>
              <a:t>C. Gió đưa tiếng sáo, gió nâng cánh diều.</a:t>
            </a:r>
            <a:endParaRPr lang="en-US" altLang="vi-VN" sz="2200" b="1" i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369888" y="5657850"/>
            <a:ext cx="8621712" cy="407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1274763" indent="-53340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846263" indent="-4572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2341563" indent="-38100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836863" indent="-381000">
              <a:defRPr sz="2000">
                <a:solidFill>
                  <a:schemeClr val="tx1"/>
                </a:solidFill>
                <a:latin typeface="Arial" charset="0"/>
              </a:defRPr>
            </a:lvl5pPr>
            <a:lvl6pPr marL="3294063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3751263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4208463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4665663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vi-VN" sz="2200" b="1">
                <a:solidFill>
                  <a:srgbClr val="FF0000"/>
                </a:solidFill>
                <a:latin typeface="Times New Roman" pitchFamily="18" charset="0"/>
              </a:rPr>
              <a:t>D. Tre, nứa, trúc, mai, vầu giúp người trăm nghìn việc khác nhau.</a:t>
            </a:r>
            <a:endParaRPr lang="en-US" altLang="vi-VN" sz="2200" b="1" i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376096" y="4681970"/>
            <a:ext cx="381000" cy="422275"/>
          </a:xfrm>
          <a:prstGeom prst="ellipse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383738" y="2125948"/>
            <a:ext cx="381000" cy="422275"/>
          </a:xfrm>
          <a:prstGeom prst="ellipse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505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 animBg="1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" y="15443"/>
            <a:ext cx="9124950" cy="685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2119760" y="1081968"/>
            <a:ext cx="5389435" cy="58477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vi-VN" b="1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HƯỚNG DẪN TỰ HỌC</a:t>
            </a:r>
            <a:endParaRPr lang="en-US" altLang="vi-VN" b="1">
              <a:solidFill>
                <a:srgbClr val="CC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464135" y="2474774"/>
            <a:ext cx="8596805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1/ Tìm câu trần thuật đơn trong các đoạn trích sau:</a:t>
            </a:r>
          </a:p>
          <a:p>
            <a:pPr marL="514350" indent="-514350" eaLnBrk="1" hangingPunct="1">
              <a:spcBef>
                <a:spcPct val="50000"/>
              </a:spcBef>
              <a:buAutoNum type="alphaLcParenR"/>
            </a:pPr>
            <a:r>
              <a:rPr lang="en-US" altLang="vi-VN" sz="2800" b="1" smtClean="0">
                <a:latin typeface="Times New Roman" pitchFamily="18" charset="0"/>
                <a:cs typeface="Times New Roman" pitchFamily="18" charset="0"/>
              </a:rPr>
              <a:t>Đoạn văn của Tô Hoài: SGK/11</a:t>
            </a:r>
          </a:p>
          <a:p>
            <a:pPr marL="514350" indent="-514350">
              <a:spcBef>
                <a:spcPct val="50000"/>
              </a:spcBef>
              <a:buFontTx/>
              <a:buAutoNum type="alphaLcParenR"/>
            </a:pPr>
            <a:r>
              <a:rPr lang="en-US" altLang="vi-VN" sz="2800" b="1">
                <a:latin typeface="Times New Roman" pitchFamily="18" charset="0"/>
                <a:cs typeface="Times New Roman" pitchFamily="18" charset="0"/>
              </a:rPr>
              <a:t>Đoạn văn của </a:t>
            </a:r>
            <a:r>
              <a:rPr lang="en-US" altLang="vi-VN" sz="2800" b="1" smtClean="0">
                <a:latin typeface="Times New Roman" pitchFamily="18" charset="0"/>
                <a:cs typeface="Times New Roman" pitchFamily="18" charset="0"/>
              </a:rPr>
              <a:t>Nguyễn Tuân: SGK/11</a:t>
            </a:r>
            <a:endParaRPr lang="en-US" altLang="vi-VN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64130" y="4359049"/>
            <a:ext cx="859680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 Làm bài tập 1</a:t>
            </a:r>
            <a:r>
              <a:rPr lang="en-US" altLang="vi-VN" sz="2800" b="1" smtClean="0">
                <a:latin typeface="Times New Roman" pitchFamily="18" charset="0"/>
                <a:cs typeface="Times New Roman" pitchFamily="18" charset="0"/>
              </a:rPr>
              <a:t>: SGK/115,116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50270" y="4982519"/>
            <a:ext cx="859680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3/ Làm bài tập 1</a:t>
            </a:r>
            <a:r>
              <a:rPr lang="en-US" altLang="vi-VN" sz="2800" b="1" smtClean="0">
                <a:latin typeface="Times New Roman" pitchFamily="18" charset="0"/>
                <a:cs typeface="Times New Roman" pitchFamily="18" charset="0"/>
              </a:rPr>
              <a:t>: SGK/120</a:t>
            </a:r>
          </a:p>
        </p:txBody>
      </p:sp>
    </p:spTree>
    <p:extLst>
      <p:ext uri="{BB962C8B-B14F-4D97-AF65-F5344CB8AC3E}">
        <p14:creationId xmlns:p14="http://schemas.microsoft.com/office/powerpoint/2010/main" val="4226506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703</Words>
  <Application>Microsoft Office PowerPoint</Application>
  <PresentationFormat>On-screen Show (4:3)</PresentationFormat>
  <Paragraphs>104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phamcongson2003@hotmail.com</dc:creator>
  <cp:lastModifiedBy>HP</cp:lastModifiedBy>
  <cp:revision>32</cp:revision>
  <dcterms:created xsi:type="dcterms:W3CDTF">2019-03-30T06:54:23Z</dcterms:created>
  <dcterms:modified xsi:type="dcterms:W3CDTF">2020-04-26T07:54:27Z</dcterms:modified>
</cp:coreProperties>
</file>